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15"/>
  </p:notesMasterIdLst>
  <p:sldIdLst>
    <p:sldId id="265" r:id="rId2"/>
    <p:sldId id="302" r:id="rId3"/>
    <p:sldId id="266" r:id="rId4"/>
    <p:sldId id="260" r:id="rId5"/>
    <p:sldId id="273" r:id="rId6"/>
    <p:sldId id="274" r:id="rId7"/>
    <p:sldId id="286" r:id="rId8"/>
    <p:sldId id="276" r:id="rId9"/>
    <p:sldId id="304" r:id="rId10"/>
    <p:sldId id="305" r:id="rId11"/>
    <p:sldId id="277" r:id="rId12"/>
    <p:sldId id="303" r:id="rId13"/>
    <p:sldId id="278" r:id="rId14"/>
  </p:sldIdLst>
  <p:sldSz cx="13322300" cy="7467600"/>
  <p:notesSz cx="6858000" cy="9144000"/>
  <p:embeddedFontLst>
    <p:embeddedFont>
      <p:font typeface="Avenir Next" panose="020B050302020202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rdia New" panose="020B0304020202020204" pitchFamily="34" charset="-34"/>
      <p:regular r:id="rId24"/>
      <p:bold r:id="rId25"/>
      <p:italic r:id="rId26"/>
      <p:boldItalic r:id="rId27"/>
    </p:embeddedFont>
    <p:embeddedFont>
      <p:font typeface="Gill Sans MT" panose="020B0502020104020203" pitchFamily="34" charset="77"/>
      <p:regular r:id="rId28"/>
      <p:bold r:id="rId29"/>
      <p:italic r:id="rId30"/>
      <p:boldItalic r:id="rId31"/>
    </p:embeddedFont>
    <p:embeddedFont>
      <p:font typeface="TH Sarabun New" panose="020B0500040200020003" pitchFamily="34" charset="-34"/>
      <p:regular r:id="rId32"/>
      <p:bold r:id="rId33"/>
      <p:italic r:id="rId34"/>
      <p:boldItalic r:id="rId35"/>
    </p:embeddedFont>
    <p:embeddedFont>
      <p:font typeface="TH SarabunPSK" panose="020B0500040200020003" pitchFamily="34" charset="-34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>
          <p15:clr>
            <a:srgbClr val="A4A3A4"/>
          </p15:clr>
        </p15:guide>
        <p15:guide id="2" pos="41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10BC"/>
    <a:srgbClr val="D55DA4"/>
    <a:srgbClr val="349C4D"/>
    <a:srgbClr val="CFF2FD"/>
    <a:srgbClr val="6BD7F9"/>
    <a:srgbClr val="97E3FB"/>
    <a:srgbClr val="FEDEE9"/>
    <a:srgbClr val="EF95BC"/>
    <a:srgbClr val="FDE7E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27" autoAdjust="0"/>
    <p:restoredTop sz="94660"/>
  </p:normalViewPr>
  <p:slideViewPr>
    <p:cSldViewPr snapToGrid="0" showGuides="1">
      <p:cViewPr varScale="1">
        <p:scale>
          <a:sx n="158" d="100"/>
          <a:sy n="158" d="100"/>
        </p:scale>
        <p:origin x="216" y="464"/>
      </p:cViewPr>
      <p:guideLst>
        <p:guide orient="horz" pos="2352"/>
        <p:guide pos="41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2226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21980-6D6E-41E6-9B87-CE82BDA2C158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685800"/>
            <a:ext cx="611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C3DCE-ABB4-4315-955F-B07EF0EAE0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9333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8627D65-1B76-4933-84BE-FA6175666090}" type="slidenum">
              <a:t>3</a:t>
            </a:fld>
            <a:endParaRPr lang="th-TH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138404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16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167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167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167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167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3718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874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167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5CF2-37C2-45BA-A5A1-7F1FC0D91701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16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1928" y="873614"/>
            <a:ext cx="9437802" cy="2767336"/>
          </a:xfrm>
        </p:spPr>
        <p:txBody>
          <a:bodyPr bIns="0" anchor="b">
            <a:normAutofit/>
          </a:bodyPr>
          <a:lstStyle>
            <a:lvl1pPr algn="l">
              <a:defRPr sz="71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928" y="3845089"/>
            <a:ext cx="9437801" cy="10645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960" b="0" cap="all" baseline="0">
                <a:solidFill>
                  <a:schemeClr val="tx1"/>
                </a:solidFill>
              </a:defRPr>
            </a:lvl1pPr>
            <a:lvl2pPr marL="497845" indent="0" algn="ctr">
              <a:buNone/>
              <a:defRPr sz="1960"/>
            </a:lvl2pPr>
            <a:lvl3pPr marL="995690" indent="0" algn="ctr">
              <a:buNone/>
              <a:defRPr sz="1960"/>
            </a:lvl3pPr>
            <a:lvl4pPr marL="1493535" indent="0" algn="ctr">
              <a:buNone/>
              <a:defRPr sz="1742"/>
            </a:lvl4pPr>
            <a:lvl5pPr marL="1991380" indent="0" algn="ctr">
              <a:buNone/>
              <a:defRPr sz="1742"/>
            </a:lvl5pPr>
            <a:lvl6pPr marL="2489225" indent="0" algn="ctr">
              <a:buNone/>
              <a:defRPr sz="1742"/>
            </a:lvl6pPr>
            <a:lvl7pPr marL="2987070" indent="0" algn="ctr">
              <a:buNone/>
              <a:defRPr sz="1742"/>
            </a:lvl7pPr>
            <a:lvl8pPr marL="3484916" indent="0" algn="ctr">
              <a:buNone/>
              <a:defRPr sz="1742"/>
            </a:lvl8pPr>
            <a:lvl9pPr marL="3982761" indent="0" algn="ctr">
              <a:buNone/>
              <a:defRPr sz="1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30" y="358579"/>
            <a:ext cx="5435038" cy="336686"/>
          </a:xfr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70948" y="869993"/>
            <a:ext cx="886207" cy="548340"/>
          </a:xfrm>
        </p:spPr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41928" y="3842190"/>
            <a:ext cx="943780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22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33" name="Straight Connector 32"/>
          <p:cNvCxnSpPr/>
          <p:nvPr/>
        </p:nvCxnSpPr>
        <p:spPr>
          <a:xfrm>
            <a:off x="1588684" y="2011274"/>
            <a:ext cx="104982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07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059" y="1912230"/>
            <a:ext cx="9444446" cy="2055768"/>
          </a:xfrm>
        </p:spPr>
        <p:txBody>
          <a:bodyPr anchor="b">
            <a:normAutofit/>
          </a:bodyPr>
          <a:lstStyle>
            <a:lvl1pPr algn="l">
              <a:defRPr sz="3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059" y="4144524"/>
            <a:ext cx="9430560" cy="1102967"/>
          </a:xfrm>
        </p:spPr>
        <p:txBody>
          <a:bodyPr tIns="91440">
            <a:normAutofit/>
          </a:bodyPr>
          <a:lstStyle>
            <a:lvl1pPr marL="0" indent="0" algn="l">
              <a:buNone/>
              <a:defRPr sz="1960">
                <a:solidFill>
                  <a:schemeClr val="tx1"/>
                </a:solidFill>
              </a:defRPr>
            </a:lvl1pPr>
            <a:lvl2pPr marL="497845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89059" y="4143206"/>
            <a:ext cx="943056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09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572" y="876435"/>
            <a:ext cx="10496157" cy="11534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511" y="2189623"/>
            <a:ext cx="5075796" cy="3755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381" y="2196662"/>
            <a:ext cx="5075796" cy="37474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35" name="Straight Connector 34"/>
          <p:cNvCxnSpPr/>
          <p:nvPr/>
        </p:nvCxnSpPr>
        <p:spPr>
          <a:xfrm>
            <a:off x="1588684" y="2011274"/>
            <a:ext cx="104982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03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358" y="875645"/>
            <a:ext cx="10498371" cy="11502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1358" y="2199065"/>
            <a:ext cx="5075796" cy="87322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396" b="0" cap="all" baseline="0">
                <a:solidFill>
                  <a:schemeClr val="accent1"/>
                </a:solidFill>
              </a:defRPr>
            </a:lvl1pPr>
            <a:lvl2pPr marL="497845" indent="0">
              <a:buNone/>
              <a:defRPr sz="2178" b="1"/>
            </a:lvl2pPr>
            <a:lvl3pPr marL="995690" indent="0">
              <a:buNone/>
              <a:defRPr sz="1960" b="1"/>
            </a:lvl3pPr>
            <a:lvl4pPr marL="1493535" indent="0">
              <a:buNone/>
              <a:defRPr sz="1742" b="1"/>
            </a:lvl4pPr>
            <a:lvl5pPr marL="1991380" indent="0">
              <a:buNone/>
              <a:defRPr sz="1742" b="1"/>
            </a:lvl5pPr>
            <a:lvl6pPr marL="2489225" indent="0">
              <a:buNone/>
              <a:defRPr sz="1742" b="1"/>
            </a:lvl6pPr>
            <a:lvl7pPr marL="2987070" indent="0">
              <a:buNone/>
              <a:defRPr sz="1742" b="1"/>
            </a:lvl7pPr>
            <a:lvl8pPr marL="3484916" indent="0">
              <a:buNone/>
              <a:defRPr sz="1742" b="1"/>
            </a:lvl8pPr>
            <a:lvl9pPr marL="3982761" indent="0">
              <a:buNone/>
              <a:defRPr sz="1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1358" y="3075316"/>
            <a:ext cx="5075796" cy="2879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6842" y="2202826"/>
            <a:ext cx="5075796" cy="87354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396" b="0" cap="all" baseline="0">
                <a:solidFill>
                  <a:schemeClr val="accent1"/>
                </a:solidFill>
              </a:defRPr>
            </a:lvl1pPr>
            <a:lvl2pPr marL="497845" indent="0">
              <a:buNone/>
              <a:defRPr sz="2178" b="1"/>
            </a:lvl2pPr>
            <a:lvl3pPr marL="995690" indent="0">
              <a:buNone/>
              <a:defRPr sz="1960" b="1"/>
            </a:lvl3pPr>
            <a:lvl4pPr marL="1493535" indent="0">
              <a:buNone/>
              <a:defRPr sz="1742" b="1"/>
            </a:lvl4pPr>
            <a:lvl5pPr marL="1991380" indent="0">
              <a:buNone/>
              <a:defRPr sz="1742" b="1"/>
            </a:lvl5pPr>
            <a:lvl6pPr marL="2489225" indent="0">
              <a:buNone/>
              <a:defRPr sz="1742" b="1"/>
            </a:lvl6pPr>
            <a:lvl7pPr marL="2987070" indent="0">
              <a:buNone/>
              <a:defRPr sz="1742" b="1"/>
            </a:lvl7pPr>
            <a:lvl8pPr marL="3484916" indent="0">
              <a:buNone/>
              <a:defRPr sz="1742" b="1"/>
            </a:lvl8pPr>
            <a:lvl9pPr marL="3982761" indent="0">
              <a:buNone/>
              <a:defRPr sz="1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6842" y="3072291"/>
            <a:ext cx="5075796" cy="28718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29" name="Straight Connector 28"/>
          <p:cNvCxnSpPr/>
          <p:nvPr/>
        </p:nvCxnSpPr>
        <p:spPr>
          <a:xfrm>
            <a:off x="1588684" y="2011274"/>
            <a:ext cx="104982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3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25" name="Straight Connector 24"/>
          <p:cNvCxnSpPr/>
          <p:nvPr/>
        </p:nvCxnSpPr>
        <p:spPr>
          <a:xfrm>
            <a:off x="1588684" y="2011274"/>
            <a:ext cx="104982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34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975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604" y="869993"/>
            <a:ext cx="3576543" cy="2446861"/>
          </a:xfrm>
        </p:spPr>
        <p:txBody>
          <a:bodyPr anchor="b">
            <a:normAutofit/>
          </a:bodyPr>
          <a:lstStyle>
            <a:lvl1pPr algn="l">
              <a:defRPr sz="26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1308" y="869994"/>
            <a:ext cx="6569876" cy="507294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8605" y="3490424"/>
            <a:ext cx="3578634" cy="2448019"/>
          </a:xfrm>
        </p:spPr>
        <p:txBody>
          <a:bodyPr/>
          <a:lstStyle>
            <a:lvl1pPr marL="0" indent="0" algn="l">
              <a:buNone/>
              <a:defRPr sz="1742"/>
            </a:lvl1pPr>
            <a:lvl2pPr marL="497845" indent="0">
              <a:buNone/>
              <a:defRPr sz="1524"/>
            </a:lvl2pPr>
            <a:lvl3pPr marL="995690" indent="0">
              <a:buNone/>
              <a:defRPr sz="1307"/>
            </a:lvl3pPr>
            <a:lvl4pPr marL="1493535" indent="0">
              <a:buNone/>
              <a:defRPr sz="1089"/>
            </a:lvl4pPr>
            <a:lvl5pPr marL="1991380" indent="0">
              <a:buNone/>
              <a:defRPr sz="1089"/>
            </a:lvl5pPr>
            <a:lvl6pPr marL="2489225" indent="0">
              <a:buNone/>
              <a:defRPr sz="1089"/>
            </a:lvl6pPr>
            <a:lvl7pPr marL="2987070" indent="0">
              <a:buNone/>
              <a:defRPr sz="1089"/>
            </a:lvl7pPr>
            <a:lvl8pPr marL="3484916" indent="0">
              <a:buNone/>
              <a:defRPr sz="1089"/>
            </a:lvl8pPr>
            <a:lvl9pPr marL="3982761" indent="0">
              <a:buNone/>
              <a:defRPr sz="108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17" name="Straight Connector 16"/>
          <p:cNvCxnSpPr/>
          <p:nvPr/>
        </p:nvCxnSpPr>
        <p:spPr>
          <a:xfrm>
            <a:off x="1582548" y="3490424"/>
            <a:ext cx="357259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05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170604" y="525030"/>
            <a:ext cx="4452276" cy="5606799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745" y="1229914"/>
            <a:ext cx="6045221" cy="1993303"/>
          </a:xfrm>
        </p:spPr>
        <p:txBody>
          <a:bodyPr anchor="b">
            <a:normAutofit/>
          </a:bodyPr>
          <a:lstStyle>
            <a:lvl1pPr>
              <a:defRPr sz="34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77588" y="1222324"/>
            <a:ext cx="3049936" cy="4210001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484"/>
            </a:lvl1pPr>
            <a:lvl2pPr marL="497845" indent="0">
              <a:buNone/>
              <a:defRPr sz="3049"/>
            </a:lvl2pPr>
            <a:lvl3pPr marL="995690" indent="0">
              <a:buNone/>
              <a:defRPr sz="2613"/>
            </a:lvl3pPr>
            <a:lvl4pPr marL="1493535" indent="0">
              <a:buNone/>
              <a:defRPr sz="2178"/>
            </a:lvl4pPr>
            <a:lvl5pPr marL="1991380" indent="0">
              <a:buNone/>
              <a:defRPr sz="2178"/>
            </a:lvl5pPr>
            <a:lvl6pPr marL="2489225" indent="0">
              <a:buNone/>
              <a:defRPr sz="2178"/>
            </a:lvl6pPr>
            <a:lvl7pPr marL="2987070" indent="0">
              <a:buNone/>
              <a:defRPr sz="2178"/>
            </a:lvl7pPr>
            <a:lvl8pPr marL="3484916" indent="0">
              <a:buNone/>
              <a:defRPr sz="2178"/>
            </a:lvl8pPr>
            <a:lvl9pPr marL="3982761" indent="0">
              <a:buNone/>
              <a:defRPr sz="217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84787" y="3425636"/>
            <a:ext cx="6036562" cy="2181852"/>
          </a:xfrm>
        </p:spPr>
        <p:txBody>
          <a:bodyPr>
            <a:normAutofit/>
          </a:bodyPr>
          <a:lstStyle>
            <a:lvl1pPr marL="0" indent="0" algn="l">
              <a:buNone/>
              <a:defRPr sz="1960"/>
            </a:lvl1pPr>
            <a:lvl2pPr marL="497845" indent="0">
              <a:buNone/>
              <a:defRPr sz="1524"/>
            </a:lvl2pPr>
            <a:lvl3pPr marL="995690" indent="0">
              <a:buNone/>
              <a:defRPr sz="1307"/>
            </a:lvl3pPr>
            <a:lvl4pPr marL="1493535" indent="0">
              <a:buNone/>
              <a:defRPr sz="1089"/>
            </a:lvl4pPr>
            <a:lvl5pPr marL="1991380" indent="0">
              <a:buNone/>
              <a:defRPr sz="1089"/>
            </a:lvl5pPr>
            <a:lvl6pPr marL="2489225" indent="0">
              <a:buNone/>
              <a:defRPr sz="1089"/>
            </a:lvl6pPr>
            <a:lvl7pPr marL="2987070" indent="0">
              <a:buNone/>
              <a:defRPr sz="1089"/>
            </a:lvl7pPr>
            <a:lvl8pPr marL="3484916" indent="0">
              <a:buNone/>
              <a:defRPr sz="1089"/>
            </a:lvl8pPr>
            <a:lvl9pPr marL="3982761" indent="0">
              <a:buNone/>
              <a:defRPr sz="108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81567" y="5956066"/>
            <a:ext cx="6039782" cy="348578"/>
          </a:xfrm>
        </p:spPr>
        <p:txBody>
          <a:bodyPr/>
          <a:lstStyle>
            <a:lvl1pPr algn="l">
              <a:defRPr/>
            </a:lvl1pPr>
          </a:lstStyle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81566" y="346964"/>
            <a:ext cx="6054701" cy="349458"/>
          </a:xfrm>
        </p:spPr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31" name="Straight Connector 30"/>
          <p:cNvCxnSpPr/>
          <p:nvPr/>
        </p:nvCxnSpPr>
        <p:spPr>
          <a:xfrm>
            <a:off x="1581567" y="3423037"/>
            <a:ext cx="603978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67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26" name="Straight Connector 25"/>
          <p:cNvCxnSpPr/>
          <p:nvPr/>
        </p:nvCxnSpPr>
        <p:spPr>
          <a:xfrm>
            <a:off x="1588684" y="2011274"/>
            <a:ext cx="104982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964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14195" y="869994"/>
            <a:ext cx="1765535" cy="50741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8605" y="869994"/>
            <a:ext cx="8554628" cy="50741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314195" y="869994"/>
            <a:ext cx="0" cy="507410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98985"/>
            <a:ext cx="13322300" cy="447091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671056"/>
            <a:ext cx="13322300" cy="80899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86153" y="876033"/>
            <a:ext cx="10493579" cy="1142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6153" y="2194909"/>
            <a:ext cx="10493579" cy="3757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54470" y="359737"/>
            <a:ext cx="3825260" cy="336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4E432-E285-4356-96C5-8842C42F5553}" type="datetimeFigureOut">
              <a:rPr lang="th-TH" smtClean="0"/>
              <a:t>20/07/66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6152" y="358579"/>
            <a:ext cx="6489416" cy="336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566" y="869993"/>
            <a:ext cx="886207" cy="5483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3049">
                <a:solidFill>
                  <a:schemeClr val="accent1"/>
                </a:solidFill>
              </a:defRPr>
            </a:lvl1pPr>
          </a:lstStyle>
          <a:p>
            <a:fld id="{FCF83F26-6358-490C-B628-F2C956707223}" type="slidenum">
              <a:rPr lang="th-TH" smtClean="0"/>
              <a:t>‹#›</a:t>
            </a:fld>
            <a:endParaRPr lang="th-TH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673161"/>
            <a:ext cx="133223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64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95690" rtl="0" eaLnBrk="1" latinLnBrk="0" hangingPunct="1">
        <a:lnSpc>
          <a:spcPct val="90000"/>
        </a:lnSpc>
        <a:spcBef>
          <a:spcPct val="0"/>
        </a:spcBef>
        <a:buNone/>
        <a:defRPr sz="3484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48923" indent="-248923" algn="l" defTabSz="995690" rtl="0" eaLnBrk="1" latinLnBrk="0" hangingPunct="1">
        <a:lnSpc>
          <a:spcPct val="120000"/>
        </a:lnSpc>
        <a:spcBef>
          <a:spcPts val="1089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178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6768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96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42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24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07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07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07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07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lnSpc>
          <a:spcPct val="120000"/>
        </a:lnSpc>
        <a:spcBef>
          <a:spcPts val="544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07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1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../Slide%20PPT_&#3623;&#3636;&#3607;&#3618;&#3634;&#3585;&#3634;&#3619;&#3588;&#3635;&#3609;&#3623;&#3603;%20&#3617;.6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9.png"/><Relationship Id="rId10" Type="http://schemas.openxmlformats.org/officeDocument/2006/relationships/image" Target="../media/image11.jpg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slide" Target="slide1.xml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19.jp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11" Type="http://schemas.openxmlformats.org/officeDocument/2006/relationships/image" Target="../media/image24.jpg"/><Relationship Id="rId5" Type="http://schemas.openxmlformats.org/officeDocument/2006/relationships/image" Target="../media/image9.png"/><Relationship Id="rId10" Type="http://schemas.openxmlformats.org/officeDocument/2006/relationships/image" Target="../media/image23.jpg"/><Relationship Id="rId4" Type="http://schemas.openxmlformats.org/officeDocument/2006/relationships/image" Target="../media/image8.png"/><Relationship Id="rId9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11" Type="http://schemas.openxmlformats.org/officeDocument/2006/relationships/image" Target="../media/image27.jpg"/><Relationship Id="rId5" Type="http://schemas.openxmlformats.org/officeDocument/2006/relationships/image" Target="../media/image9.png"/><Relationship Id="rId10" Type="http://schemas.openxmlformats.org/officeDocument/2006/relationships/image" Target="../media/image26.jpg"/><Relationship Id="rId4" Type="http://schemas.openxmlformats.org/officeDocument/2006/relationships/image" Target="../media/image8.png"/><Relationship Id="rId9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11" Type="http://schemas.openxmlformats.org/officeDocument/2006/relationships/image" Target="../media/image2.jpg"/><Relationship Id="rId5" Type="http://schemas.openxmlformats.org/officeDocument/2006/relationships/image" Target="../media/image9.png"/><Relationship Id="rId10" Type="http://schemas.openxmlformats.org/officeDocument/2006/relationships/image" Target="../media/image31.jpg"/><Relationship Id="rId4" Type="http://schemas.openxmlformats.org/officeDocument/2006/relationships/image" Target="../media/image8.png"/><Relationship Id="rId9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9.png"/><Relationship Id="rId10" Type="http://schemas.openxmlformats.org/officeDocument/2006/relationships/image" Target="../media/image2.jpg"/><Relationship Id="rId4" Type="http://schemas.openxmlformats.org/officeDocument/2006/relationships/image" Target="../media/image8.png"/><Relationship Id="rId9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11" Type="http://schemas.openxmlformats.org/officeDocument/2006/relationships/image" Target="../media/image2.jpg"/><Relationship Id="rId5" Type="http://schemas.openxmlformats.org/officeDocument/2006/relationships/image" Target="../media/image9.png"/><Relationship Id="rId10" Type="http://schemas.openxmlformats.org/officeDocument/2006/relationships/image" Target="../media/image36.jpg"/><Relationship Id="rId4" Type="http://schemas.openxmlformats.org/officeDocument/2006/relationships/image" Target="../media/image8.png"/><Relationship Id="rId9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4790490" y="5460435"/>
            <a:ext cx="3709641" cy="489290"/>
          </a:xfrm>
          <a:prstGeom prst="roundRect">
            <a:avLst/>
          </a:prstGeom>
          <a:solidFill>
            <a:schemeClr val="bg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Data 2"/>
          <p:cNvSpPr/>
          <p:nvPr/>
        </p:nvSpPr>
        <p:spPr>
          <a:xfrm rot="10800000">
            <a:off x="5570401" y="-1"/>
            <a:ext cx="7754860" cy="1986751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7 w 10007"/>
              <a:gd name="connsiteY0" fmla="*/ 10000 h 10000"/>
              <a:gd name="connsiteX1" fmla="*/ 0 w 10007"/>
              <a:gd name="connsiteY1" fmla="*/ 98 h 10000"/>
              <a:gd name="connsiteX2" fmla="*/ 10007 w 10007"/>
              <a:gd name="connsiteY2" fmla="*/ 0 h 10000"/>
              <a:gd name="connsiteX3" fmla="*/ 8007 w 10007"/>
              <a:gd name="connsiteY3" fmla="*/ 10000 h 10000"/>
              <a:gd name="connsiteX4" fmla="*/ 7 w 10007"/>
              <a:gd name="connsiteY4" fmla="*/ 10000 h 10000"/>
              <a:gd name="connsiteX0" fmla="*/ 1 w 10001"/>
              <a:gd name="connsiteY0" fmla="*/ 10073 h 10073"/>
              <a:gd name="connsiteX1" fmla="*/ 17 w 10001"/>
              <a:gd name="connsiteY1" fmla="*/ 0 h 10073"/>
              <a:gd name="connsiteX2" fmla="*/ 10001 w 10001"/>
              <a:gd name="connsiteY2" fmla="*/ 73 h 10073"/>
              <a:gd name="connsiteX3" fmla="*/ 8001 w 10001"/>
              <a:gd name="connsiteY3" fmla="*/ 10073 h 10073"/>
              <a:gd name="connsiteX4" fmla="*/ 1 w 10001"/>
              <a:gd name="connsiteY4" fmla="*/ 10073 h 10073"/>
              <a:gd name="connsiteX0" fmla="*/ 1 w 10001"/>
              <a:gd name="connsiteY0" fmla="*/ 10073 h 10073"/>
              <a:gd name="connsiteX1" fmla="*/ 6 w 10001"/>
              <a:gd name="connsiteY1" fmla="*/ 0 h 10073"/>
              <a:gd name="connsiteX2" fmla="*/ 10001 w 10001"/>
              <a:gd name="connsiteY2" fmla="*/ 73 h 10073"/>
              <a:gd name="connsiteX3" fmla="*/ 8001 w 10001"/>
              <a:gd name="connsiteY3" fmla="*/ 10073 h 10073"/>
              <a:gd name="connsiteX4" fmla="*/ 1 w 10001"/>
              <a:gd name="connsiteY4" fmla="*/ 10073 h 10073"/>
              <a:gd name="connsiteX0" fmla="*/ 18 w 10018"/>
              <a:gd name="connsiteY0" fmla="*/ 10000 h 10000"/>
              <a:gd name="connsiteX1" fmla="*/ 0 w 10018"/>
              <a:gd name="connsiteY1" fmla="*/ 155 h 10000"/>
              <a:gd name="connsiteX2" fmla="*/ 10018 w 10018"/>
              <a:gd name="connsiteY2" fmla="*/ 0 h 10000"/>
              <a:gd name="connsiteX3" fmla="*/ 8018 w 10018"/>
              <a:gd name="connsiteY3" fmla="*/ 10000 h 10000"/>
              <a:gd name="connsiteX4" fmla="*/ 18 w 10018"/>
              <a:gd name="connsiteY4" fmla="*/ 10000 h 10000"/>
              <a:gd name="connsiteX0" fmla="*/ 1 w 10001"/>
              <a:gd name="connsiteY0" fmla="*/ 10000 h 10000"/>
              <a:gd name="connsiteX1" fmla="*/ 6 w 10001"/>
              <a:gd name="connsiteY1" fmla="*/ 41 h 10000"/>
              <a:gd name="connsiteX2" fmla="*/ 10001 w 10001"/>
              <a:gd name="connsiteY2" fmla="*/ 0 h 10000"/>
              <a:gd name="connsiteX3" fmla="*/ 8001 w 10001"/>
              <a:gd name="connsiteY3" fmla="*/ 10000 h 10000"/>
              <a:gd name="connsiteX4" fmla="*/ 1 w 10001"/>
              <a:gd name="connsiteY4" fmla="*/ 10000 h 10000"/>
              <a:gd name="connsiteX0" fmla="*/ 1 w 10001"/>
              <a:gd name="connsiteY0" fmla="*/ 10000 h 10000"/>
              <a:gd name="connsiteX1" fmla="*/ 6 w 10001"/>
              <a:gd name="connsiteY1" fmla="*/ 41 h 10000"/>
              <a:gd name="connsiteX2" fmla="*/ 10001 w 10001"/>
              <a:gd name="connsiteY2" fmla="*/ 0 h 10000"/>
              <a:gd name="connsiteX3" fmla="*/ 8001 w 10001"/>
              <a:gd name="connsiteY3" fmla="*/ 10000 h 10000"/>
              <a:gd name="connsiteX4" fmla="*/ 1 w 10001"/>
              <a:gd name="connsiteY4" fmla="*/ 10000 h 10000"/>
              <a:gd name="connsiteX0" fmla="*/ 6 w 10006"/>
              <a:gd name="connsiteY0" fmla="*/ 10073 h 10073"/>
              <a:gd name="connsiteX1" fmla="*/ 0 w 10006"/>
              <a:gd name="connsiteY1" fmla="*/ 0 h 10073"/>
              <a:gd name="connsiteX2" fmla="*/ 10006 w 10006"/>
              <a:gd name="connsiteY2" fmla="*/ 73 h 10073"/>
              <a:gd name="connsiteX3" fmla="*/ 8006 w 10006"/>
              <a:gd name="connsiteY3" fmla="*/ 10073 h 10073"/>
              <a:gd name="connsiteX4" fmla="*/ 6 w 10006"/>
              <a:gd name="connsiteY4" fmla="*/ 10073 h 1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6" h="10073">
                <a:moveTo>
                  <a:pt x="6" y="10073"/>
                </a:moveTo>
                <a:cubicBezTo>
                  <a:pt x="4" y="6772"/>
                  <a:pt x="2" y="3301"/>
                  <a:pt x="0" y="0"/>
                </a:cubicBezTo>
                <a:lnTo>
                  <a:pt x="10006" y="73"/>
                </a:lnTo>
                <a:lnTo>
                  <a:pt x="8006" y="10073"/>
                </a:lnTo>
                <a:lnTo>
                  <a:pt x="6" y="10073"/>
                </a:lnTo>
                <a:close/>
              </a:path>
            </a:pathLst>
          </a:custGeom>
          <a:solidFill>
            <a:srgbClr val="2992D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99" tIns="59399" rIns="118799" bIns="59399" rtlCol="0" anchor="ctr"/>
          <a:lstStyle/>
          <a:p>
            <a:pPr algn="ctr"/>
            <a:endParaRPr lang="en-US"/>
          </a:p>
        </p:txBody>
      </p:sp>
      <p:sp>
        <p:nvSpPr>
          <p:cNvPr id="3" name="Flowchart: Data 2"/>
          <p:cNvSpPr/>
          <p:nvPr/>
        </p:nvSpPr>
        <p:spPr>
          <a:xfrm>
            <a:off x="-5696" y="-11803"/>
            <a:ext cx="9022402" cy="1628567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7 w 10007"/>
              <a:gd name="connsiteY0" fmla="*/ 10000 h 10000"/>
              <a:gd name="connsiteX1" fmla="*/ 0 w 10007"/>
              <a:gd name="connsiteY1" fmla="*/ 98 h 10000"/>
              <a:gd name="connsiteX2" fmla="*/ 10007 w 10007"/>
              <a:gd name="connsiteY2" fmla="*/ 0 h 10000"/>
              <a:gd name="connsiteX3" fmla="*/ 8007 w 10007"/>
              <a:gd name="connsiteY3" fmla="*/ 10000 h 10000"/>
              <a:gd name="connsiteX4" fmla="*/ 7 w 10007"/>
              <a:gd name="connsiteY4" fmla="*/ 10000 h 10000"/>
              <a:gd name="connsiteX0" fmla="*/ 1 w 10001"/>
              <a:gd name="connsiteY0" fmla="*/ 10073 h 10073"/>
              <a:gd name="connsiteX1" fmla="*/ 17 w 10001"/>
              <a:gd name="connsiteY1" fmla="*/ 0 h 10073"/>
              <a:gd name="connsiteX2" fmla="*/ 10001 w 10001"/>
              <a:gd name="connsiteY2" fmla="*/ 73 h 10073"/>
              <a:gd name="connsiteX3" fmla="*/ 8001 w 10001"/>
              <a:gd name="connsiteY3" fmla="*/ 10073 h 10073"/>
              <a:gd name="connsiteX4" fmla="*/ 1 w 10001"/>
              <a:gd name="connsiteY4" fmla="*/ 10073 h 10073"/>
              <a:gd name="connsiteX0" fmla="*/ 1 w 10001"/>
              <a:gd name="connsiteY0" fmla="*/ 10073 h 10073"/>
              <a:gd name="connsiteX1" fmla="*/ 6 w 10001"/>
              <a:gd name="connsiteY1" fmla="*/ 0 h 10073"/>
              <a:gd name="connsiteX2" fmla="*/ 10001 w 10001"/>
              <a:gd name="connsiteY2" fmla="*/ 73 h 10073"/>
              <a:gd name="connsiteX3" fmla="*/ 8001 w 10001"/>
              <a:gd name="connsiteY3" fmla="*/ 10073 h 10073"/>
              <a:gd name="connsiteX4" fmla="*/ 1 w 10001"/>
              <a:gd name="connsiteY4" fmla="*/ 10073 h 10073"/>
              <a:gd name="connsiteX0" fmla="*/ 18 w 10018"/>
              <a:gd name="connsiteY0" fmla="*/ 10000 h 10000"/>
              <a:gd name="connsiteX1" fmla="*/ 0 w 10018"/>
              <a:gd name="connsiteY1" fmla="*/ 155 h 10000"/>
              <a:gd name="connsiteX2" fmla="*/ 10018 w 10018"/>
              <a:gd name="connsiteY2" fmla="*/ 0 h 10000"/>
              <a:gd name="connsiteX3" fmla="*/ 8018 w 10018"/>
              <a:gd name="connsiteY3" fmla="*/ 10000 h 10000"/>
              <a:gd name="connsiteX4" fmla="*/ 18 w 10018"/>
              <a:gd name="connsiteY4" fmla="*/ 10000 h 10000"/>
              <a:gd name="connsiteX0" fmla="*/ 1 w 10001"/>
              <a:gd name="connsiteY0" fmla="*/ 10000 h 10000"/>
              <a:gd name="connsiteX1" fmla="*/ 6 w 10001"/>
              <a:gd name="connsiteY1" fmla="*/ 41 h 10000"/>
              <a:gd name="connsiteX2" fmla="*/ 10001 w 10001"/>
              <a:gd name="connsiteY2" fmla="*/ 0 h 10000"/>
              <a:gd name="connsiteX3" fmla="*/ 8001 w 10001"/>
              <a:gd name="connsiteY3" fmla="*/ 10000 h 10000"/>
              <a:gd name="connsiteX4" fmla="*/ 1 w 10001"/>
              <a:gd name="connsiteY4" fmla="*/ 10000 h 10000"/>
              <a:gd name="connsiteX0" fmla="*/ 1 w 10001"/>
              <a:gd name="connsiteY0" fmla="*/ 10000 h 10000"/>
              <a:gd name="connsiteX1" fmla="*/ 6 w 10001"/>
              <a:gd name="connsiteY1" fmla="*/ 41 h 10000"/>
              <a:gd name="connsiteX2" fmla="*/ 10001 w 10001"/>
              <a:gd name="connsiteY2" fmla="*/ 0 h 10000"/>
              <a:gd name="connsiteX3" fmla="*/ 8001 w 10001"/>
              <a:gd name="connsiteY3" fmla="*/ 10000 h 10000"/>
              <a:gd name="connsiteX4" fmla="*/ 1 w 10001"/>
              <a:gd name="connsiteY4" fmla="*/ 10000 h 10000"/>
              <a:gd name="connsiteX0" fmla="*/ 6 w 10006"/>
              <a:gd name="connsiteY0" fmla="*/ 10073 h 10073"/>
              <a:gd name="connsiteX1" fmla="*/ 0 w 10006"/>
              <a:gd name="connsiteY1" fmla="*/ 0 h 10073"/>
              <a:gd name="connsiteX2" fmla="*/ 10006 w 10006"/>
              <a:gd name="connsiteY2" fmla="*/ 73 h 10073"/>
              <a:gd name="connsiteX3" fmla="*/ 8006 w 10006"/>
              <a:gd name="connsiteY3" fmla="*/ 10073 h 10073"/>
              <a:gd name="connsiteX4" fmla="*/ 6 w 10006"/>
              <a:gd name="connsiteY4" fmla="*/ 10073 h 1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6" h="10073">
                <a:moveTo>
                  <a:pt x="6" y="10073"/>
                </a:moveTo>
                <a:cubicBezTo>
                  <a:pt x="4" y="6772"/>
                  <a:pt x="2" y="3301"/>
                  <a:pt x="0" y="0"/>
                </a:cubicBezTo>
                <a:lnTo>
                  <a:pt x="10006" y="73"/>
                </a:lnTo>
                <a:lnTo>
                  <a:pt x="8006" y="10073"/>
                </a:lnTo>
                <a:lnTo>
                  <a:pt x="6" y="10073"/>
                </a:lnTo>
                <a:close/>
              </a:path>
            </a:pathLst>
          </a:custGeom>
          <a:solidFill>
            <a:srgbClr val="299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99" tIns="59399" rIns="118799" bIns="59399" rtlCol="0" anchor="ctr"/>
          <a:lstStyle/>
          <a:p>
            <a:pPr algn="ctr"/>
            <a:endParaRPr lang="en-US"/>
          </a:p>
        </p:txBody>
      </p:sp>
      <p:sp>
        <p:nvSpPr>
          <p:cNvPr id="56" name="Flowchart: Data 2"/>
          <p:cNvSpPr/>
          <p:nvPr/>
        </p:nvSpPr>
        <p:spPr>
          <a:xfrm>
            <a:off x="-6564" y="9525"/>
            <a:ext cx="9243053" cy="174207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7 w 10007"/>
              <a:gd name="connsiteY0" fmla="*/ 10000 h 10000"/>
              <a:gd name="connsiteX1" fmla="*/ 0 w 10007"/>
              <a:gd name="connsiteY1" fmla="*/ 98 h 10000"/>
              <a:gd name="connsiteX2" fmla="*/ 10007 w 10007"/>
              <a:gd name="connsiteY2" fmla="*/ 0 h 10000"/>
              <a:gd name="connsiteX3" fmla="*/ 8007 w 10007"/>
              <a:gd name="connsiteY3" fmla="*/ 10000 h 10000"/>
              <a:gd name="connsiteX4" fmla="*/ 7 w 10007"/>
              <a:gd name="connsiteY4" fmla="*/ 10000 h 10000"/>
              <a:gd name="connsiteX0" fmla="*/ 1 w 10001"/>
              <a:gd name="connsiteY0" fmla="*/ 10073 h 10073"/>
              <a:gd name="connsiteX1" fmla="*/ 17 w 10001"/>
              <a:gd name="connsiteY1" fmla="*/ 0 h 10073"/>
              <a:gd name="connsiteX2" fmla="*/ 10001 w 10001"/>
              <a:gd name="connsiteY2" fmla="*/ 73 h 10073"/>
              <a:gd name="connsiteX3" fmla="*/ 8001 w 10001"/>
              <a:gd name="connsiteY3" fmla="*/ 10073 h 10073"/>
              <a:gd name="connsiteX4" fmla="*/ 1 w 10001"/>
              <a:gd name="connsiteY4" fmla="*/ 10073 h 10073"/>
              <a:gd name="connsiteX0" fmla="*/ 1 w 10001"/>
              <a:gd name="connsiteY0" fmla="*/ 10073 h 10073"/>
              <a:gd name="connsiteX1" fmla="*/ 6 w 10001"/>
              <a:gd name="connsiteY1" fmla="*/ 0 h 10073"/>
              <a:gd name="connsiteX2" fmla="*/ 10001 w 10001"/>
              <a:gd name="connsiteY2" fmla="*/ 73 h 10073"/>
              <a:gd name="connsiteX3" fmla="*/ 8001 w 10001"/>
              <a:gd name="connsiteY3" fmla="*/ 10073 h 10073"/>
              <a:gd name="connsiteX4" fmla="*/ 1 w 10001"/>
              <a:gd name="connsiteY4" fmla="*/ 10073 h 10073"/>
              <a:gd name="connsiteX0" fmla="*/ 18 w 10018"/>
              <a:gd name="connsiteY0" fmla="*/ 10000 h 10000"/>
              <a:gd name="connsiteX1" fmla="*/ 0 w 10018"/>
              <a:gd name="connsiteY1" fmla="*/ 155 h 10000"/>
              <a:gd name="connsiteX2" fmla="*/ 10018 w 10018"/>
              <a:gd name="connsiteY2" fmla="*/ 0 h 10000"/>
              <a:gd name="connsiteX3" fmla="*/ 8018 w 10018"/>
              <a:gd name="connsiteY3" fmla="*/ 10000 h 10000"/>
              <a:gd name="connsiteX4" fmla="*/ 18 w 10018"/>
              <a:gd name="connsiteY4" fmla="*/ 10000 h 10000"/>
              <a:gd name="connsiteX0" fmla="*/ 1 w 10001"/>
              <a:gd name="connsiteY0" fmla="*/ 10000 h 10000"/>
              <a:gd name="connsiteX1" fmla="*/ 6 w 10001"/>
              <a:gd name="connsiteY1" fmla="*/ 41 h 10000"/>
              <a:gd name="connsiteX2" fmla="*/ 10001 w 10001"/>
              <a:gd name="connsiteY2" fmla="*/ 0 h 10000"/>
              <a:gd name="connsiteX3" fmla="*/ 8001 w 10001"/>
              <a:gd name="connsiteY3" fmla="*/ 10000 h 10000"/>
              <a:gd name="connsiteX4" fmla="*/ 1 w 10001"/>
              <a:gd name="connsiteY4" fmla="*/ 10000 h 10000"/>
              <a:gd name="connsiteX0" fmla="*/ 1 w 10001"/>
              <a:gd name="connsiteY0" fmla="*/ 10000 h 10000"/>
              <a:gd name="connsiteX1" fmla="*/ 6 w 10001"/>
              <a:gd name="connsiteY1" fmla="*/ 41 h 10000"/>
              <a:gd name="connsiteX2" fmla="*/ 10001 w 10001"/>
              <a:gd name="connsiteY2" fmla="*/ 0 h 10000"/>
              <a:gd name="connsiteX3" fmla="*/ 8001 w 10001"/>
              <a:gd name="connsiteY3" fmla="*/ 10000 h 10000"/>
              <a:gd name="connsiteX4" fmla="*/ 1 w 10001"/>
              <a:gd name="connsiteY4" fmla="*/ 10000 h 10000"/>
              <a:gd name="connsiteX0" fmla="*/ 6 w 10006"/>
              <a:gd name="connsiteY0" fmla="*/ 10073 h 10073"/>
              <a:gd name="connsiteX1" fmla="*/ 0 w 10006"/>
              <a:gd name="connsiteY1" fmla="*/ 0 h 10073"/>
              <a:gd name="connsiteX2" fmla="*/ 10006 w 10006"/>
              <a:gd name="connsiteY2" fmla="*/ 73 h 10073"/>
              <a:gd name="connsiteX3" fmla="*/ 8006 w 10006"/>
              <a:gd name="connsiteY3" fmla="*/ 10073 h 10073"/>
              <a:gd name="connsiteX4" fmla="*/ 6 w 10006"/>
              <a:gd name="connsiteY4" fmla="*/ 10073 h 10073"/>
              <a:gd name="connsiteX0" fmla="*/ 6 w 9744"/>
              <a:gd name="connsiteY0" fmla="*/ 10073 h 10073"/>
              <a:gd name="connsiteX1" fmla="*/ 0 w 9744"/>
              <a:gd name="connsiteY1" fmla="*/ 0 h 10073"/>
              <a:gd name="connsiteX2" fmla="*/ 9744 w 9744"/>
              <a:gd name="connsiteY2" fmla="*/ 118 h 10073"/>
              <a:gd name="connsiteX3" fmla="*/ 8006 w 9744"/>
              <a:gd name="connsiteY3" fmla="*/ 10073 h 10073"/>
              <a:gd name="connsiteX4" fmla="*/ 6 w 9744"/>
              <a:gd name="connsiteY4" fmla="*/ 10073 h 10073"/>
              <a:gd name="connsiteX0" fmla="*/ 6 w 9836"/>
              <a:gd name="connsiteY0" fmla="*/ 10000 h 10000"/>
              <a:gd name="connsiteX1" fmla="*/ 0 w 9836"/>
              <a:gd name="connsiteY1" fmla="*/ 0 h 10000"/>
              <a:gd name="connsiteX2" fmla="*/ 9836 w 9836"/>
              <a:gd name="connsiteY2" fmla="*/ 162 h 10000"/>
              <a:gd name="connsiteX3" fmla="*/ 8216 w 9836"/>
              <a:gd name="connsiteY3" fmla="*/ 10000 h 10000"/>
              <a:gd name="connsiteX4" fmla="*/ 6 w 9836"/>
              <a:gd name="connsiteY4" fmla="*/ 10000 h 10000"/>
              <a:gd name="connsiteX0" fmla="*/ 6 w 10061"/>
              <a:gd name="connsiteY0" fmla="*/ 10000 h 10000"/>
              <a:gd name="connsiteX1" fmla="*/ 0 w 10061"/>
              <a:gd name="connsiteY1" fmla="*/ 0 h 10000"/>
              <a:gd name="connsiteX2" fmla="*/ 10061 w 10061"/>
              <a:gd name="connsiteY2" fmla="*/ 117 h 10000"/>
              <a:gd name="connsiteX3" fmla="*/ 8353 w 10061"/>
              <a:gd name="connsiteY3" fmla="*/ 10000 h 10000"/>
              <a:gd name="connsiteX4" fmla="*/ 6 w 10061"/>
              <a:gd name="connsiteY4" fmla="*/ 10000 h 10000"/>
              <a:gd name="connsiteX0" fmla="*/ 6 w 10122"/>
              <a:gd name="connsiteY0" fmla="*/ 10000 h 10000"/>
              <a:gd name="connsiteX1" fmla="*/ 0 w 10122"/>
              <a:gd name="connsiteY1" fmla="*/ 0 h 10000"/>
              <a:gd name="connsiteX2" fmla="*/ 10122 w 10122"/>
              <a:gd name="connsiteY2" fmla="*/ 117 h 10000"/>
              <a:gd name="connsiteX3" fmla="*/ 8353 w 10122"/>
              <a:gd name="connsiteY3" fmla="*/ 10000 h 10000"/>
              <a:gd name="connsiteX4" fmla="*/ 6 w 10122"/>
              <a:gd name="connsiteY4" fmla="*/ 10000 h 10000"/>
              <a:gd name="connsiteX0" fmla="*/ 6 w 10221"/>
              <a:gd name="connsiteY0" fmla="*/ 10000 h 10000"/>
              <a:gd name="connsiteX1" fmla="*/ 0 w 10221"/>
              <a:gd name="connsiteY1" fmla="*/ 0 h 10000"/>
              <a:gd name="connsiteX2" fmla="*/ 10221 w 10221"/>
              <a:gd name="connsiteY2" fmla="*/ 117 h 10000"/>
              <a:gd name="connsiteX3" fmla="*/ 8353 w 10221"/>
              <a:gd name="connsiteY3" fmla="*/ 10000 h 10000"/>
              <a:gd name="connsiteX4" fmla="*/ 6 w 10221"/>
              <a:gd name="connsiteY4" fmla="*/ 10000 h 10000"/>
              <a:gd name="connsiteX0" fmla="*/ 6 w 10254"/>
              <a:gd name="connsiteY0" fmla="*/ 10000 h 10000"/>
              <a:gd name="connsiteX1" fmla="*/ 0 w 10254"/>
              <a:gd name="connsiteY1" fmla="*/ 0 h 10000"/>
              <a:gd name="connsiteX2" fmla="*/ 10254 w 10254"/>
              <a:gd name="connsiteY2" fmla="*/ 52 h 10000"/>
              <a:gd name="connsiteX3" fmla="*/ 8353 w 10254"/>
              <a:gd name="connsiteY3" fmla="*/ 10000 h 10000"/>
              <a:gd name="connsiteX4" fmla="*/ 6 w 10254"/>
              <a:gd name="connsiteY4" fmla="*/ 10000 h 10000"/>
              <a:gd name="connsiteX0" fmla="*/ 6 w 9857"/>
              <a:gd name="connsiteY0" fmla="*/ 10000 h 10000"/>
              <a:gd name="connsiteX1" fmla="*/ 0 w 9857"/>
              <a:gd name="connsiteY1" fmla="*/ 0 h 10000"/>
              <a:gd name="connsiteX2" fmla="*/ 9857 w 9857"/>
              <a:gd name="connsiteY2" fmla="*/ 117 h 10000"/>
              <a:gd name="connsiteX3" fmla="*/ 8353 w 9857"/>
              <a:gd name="connsiteY3" fmla="*/ 10000 h 10000"/>
              <a:gd name="connsiteX4" fmla="*/ 6 w 9857"/>
              <a:gd name="connsiteY4" fmla="*/ 10000 h 10000"/>
              <a:gd name="connsiteX0" fmla="*/ 6 w 10000"/>
              <a:gd name="connsiteY0" fmla="*/ 10000 h 10131"/>
              <a:gd name="connsiteX1" fmla="*/ 0 w 10000"/>
              <a:gd name="connsiteY1" fmla="*/ 0 h 10131"/>
              <a:gd name="connsiteX2" fmla="*/ 10000 w 10000"/>
              <a:gd name="connsiteY2" fmla="*/ 117 h 10131"/>
              <a:gd name="connsiteX3" fmla="*/ 7970 w 10000"/>
              <a:gd name="connsiteY3" fmla="*/ 10131 h 10131"/>
              <a:gd name="connsiteX4" fmla="*/ 6 w 10000"/>
              <a:gd name="connsiteY4" fmla="*/ 10000 h 10131"/>
              <a:gd name="connsiteX0" fmla="*/ 6 w 9866"/>
              <a:gd name="connsiteY0" fmla="*/ 10000 h 10131"/>
              <a:gd name="connsiteX1" fmla="*/ 0 w 9866"/>
              <a:gd name="connsiteY1" fmla="*/ 0 h 10131"/>
              <a:gd name="connsiteX2" fmla="*/ 9866 w 9866"/>
              <a:gd name="connsiteY2" fmla="*/ 248 h 10131"/>
              <a:gd name="connsiteX3" fmla="*/ 7970 w 9866"/>
              <a:gd name="connsiteY3" fmla="*/ 10131 h 10131"/>
              <a:gd name="connsiteX4" fmla="*/ 6 w 9866"/>
              <a:gd name="connsiteY4" fmla="*/ 10000 h 10131"/>
              <a:gd name="connsiteX0" fmla="*/ 6 w 9938"/>
              <a:gd name="connsiteY0" fmla="*/ 9871 h 10000"/>
              <a:gd name="connsiteX1" fmla="*/ 0 w 9938"/>
              <a:gd name="connsiteY1" fmla="*/ 0 h 10000"/>
              <a:gd name="connsiteX2" fmla="*/ 9938 w 9938"/>
              <a:gd name="connsiteY2" fmla="*/ 112 h 10000"/>
              <a:gd name="connsiteX3" fmla="*/ 8078 w 9938"/>
              <a:gd name="connsiteY3" fmla="*/ 10000 h 10000"/>
              <a:gd name="connsiteX4" fmla="*/ 6 w 9938"/>
              <a:gd name="connsiteY4" fmla="*/ 9871 h 10000"/>
              <a:gd name="connsiteX0" fmla="*/ 6 w 9898"/>
              <a:gd name="connsiteY0" fmla="*/ 9871 h 10000"/>
              <a:gd name="connsiteX1" fmla="*/ 0 w 9898"/>
              <a:gd name="connsiteY1" fmla="*/ 0 h 10000"/>
              <a:gd name="connsiteX2" fmla="*/ 9898 w 9898"/>
              <a:gd name="connsiteY2" fmla="*/ 156 h 10000"/>
              <a:gd name="connsiteX3" fmla="*/ 8128 w 9898"/>
              <a:gd name="connsiteY3" fmla="*/ 10000 h 10000"/>
              <a:gd name="connsiteX4" fmla="*/ 6 w 9898"/>
              <a:gd name="connsiteY4" fmla="*/ 9871 h 10000"/>
              <a:gd name="connsiteX0" fmla="*/ 6 w 10000"/>
              <a:gd name="connsiteY0" fmla="*/ 9871 h 9956"/>
              <a:gd name="connsiteX1" fmla="*/ 0 w 10000"/>
              <a:gd name="connsiteY1" fmla="*/ 0 h 9956"/>
              <a:gd name="connsiteX2" fmla="*/ 10000 w 10000"/>
              <a:gd name="connsiteY2" fmla="*/ 156 h 9956"/>
              <a:gd name="connsiteX3" fmla="*/ 8037 w 10000"/>
              <a:gd name="connsiteY3" fmla="*/ 9956 h 9956"/>
              <a:gd name="connsiteX4" fmla="*/ 6 w 10000"/>
              <a:gd name="connsiteY4" fmla="*/ 9871 h 9956"/>
              <a:gd name="connsiteX0" fmla="*/ 6 w 9952"/>
              <a:gd name="connsiteY0" fmla="*/ 9915 h 10000"/>
              <a:gd name="connsiteX1" fmla="*/ 0 w 9952"/>
              <a:gd name="connsiteY1" fmla="*/ 0 h 10000"/>
              <a:gd name="connsiteX2" fmla="*/ 9952 w 9952"/>
              <a:gd name="connsiteY2" fmla="*/ 157 h 10000"/>
              <a:gd name="connsiteX3" fmla="*/ 8037 w 9952"/>
              <a:gd name="connsiteY3" fmla="*/ 10000 h 10000"/>
              <a:gd name="connsiteX4" fmla="*/ 6 w 9952"/>
              <a:gd name="connsiteY4" fmla="*/ 9915 h 10000"/>
              <a:gd name="connsiteX0" fmla="*/ 6 w 10237"/>
              <a:gd name="connsiteY0" fmla="*/ 9960 h 10045"/>
              <a:gd name="connsiteX1" fmla="*/ 0 w 10237"/>
              <a:gd name="connsiteY1" fmla="*/ 45 h 10045"/>
              <a:gd name="connsiteX2" fmla="*/ 10237 w 10237"/>
              <a:gd name="connsiteY2" fmla="*/ 0 h 10045"/>
              <a:gd name="connsiteX3" fmla="*/ 8076 w 10237"/>
              <a:gd name="connsiteY3" fmla="*/ 10045 h 10045"/>
              <a:gd name="connsiteX4" fmla="*/ 6 w 10237"/>
              <a:gd name="connsiteY4" fmla="*/ 9960 h 10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7" h="10045">
                <a:moveTo>
                  <a:pt x="6" y="9960"/>
                </a:moveTo>
                <a:cubicBezTo>
                  <a:pt x="4" y="6710"/>
                  <a:pt x="2" y="3294"/>
                  <a:pt x="0" y="45"/>
                </a:cubicBezTo>
                <a:lnTo>
                  <a:pt x="10237" y="0"/>
                </a:lnTo>
                <a:lnTo>
                  <a:pt x="8076" y="10045"/>
                </a:lnTo>
                <a:lnTo>
                  <a:pt x="6" y="9960"/>
                </a:lnTo>
                <a:close/>
              </a:path>
            </a:pathLst>
          </a:custGeom>
          <a:solidFill>
            <a:srgbClr val="2992D2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99" tIns="59399" rIns="118799" bIns="59399"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sp>
        <p:nvSpPr>
          <p:cNvPr id="96" name="Rounded Rectangle 95"/>
          <p:cNvSpPr/>
          <p:nvPr/>
        </p:nvSpPr>
        <p:spPr>
          <a:xfrm>
            <a:off x="1594885" y="149798"/>
            <a:ext cx="11426326" cy="5331052"/>
          </a:xfrm>
          <a:prstGeom prst="roundRect">
            <a:avLst>
              <a:gd name="adj" fmla="val 11577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99" tIns="59399" rIns="118799" bIns="59399"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hlinkClick r:id="rId2" action="ppaction://hlinkfile"/>
          </p:cNvPr>
          <p:cNvSpPr txBox="1"/>
          <p:nvPr/>
        </p:nvSpPr>
        <p:spPr>
          <a:xfrm>
            <a:off x="2022771" y="5589447"/>
            <a:ext cx="9538013" cy="735511"/>
          </a:xfrm>
          <a:prstGeom prst="rect">
            <a:avLst/>
          </a:prstGeom>
          <a:noFill/>
        </p:spPr>
        <p:txBody>
          <a:bodyPr wrap="square" lIns="118799" tIns="59399" rIns="118799" bIns="59399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B0F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โรงเรียนวัดแก่นเหนือวิทยา กับ วิทยาลัยการอาชีพเวียงเชียงรุ้ง</a:t>
            </a:r>
            <a:endParaRPr lang="en-US" sz="4000" b="1" dirty="0">
              <a:solidFill>
                <a:srgbClr val="00B0F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13188" y="206931"/>
            <a:ext cx="77425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6000" b="1" dirty="0">
                <a:solidFill>
                  <a:srgbClr val="2992D2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โครงการการจัดการศึกษาหลักสูตรอาชีวศึกษาและมัธยมศึกษาตอนปลาย(ทวิศึกษา)(</a:t>
            </a:r>
            <a:r>
              <a:rPr lang="en-US" sz="6000" b="1" dirty="0">
                <a:solidFill>
                  <a:srgbClr val="2992D2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Best practice)</a:t>
            </a:r>
          </a:p>
        </p:txBody>
      </p:sp>
      <p:sp>
        <p:nvSpPr>
          <p:cNvPr id="20" name="สี่เหลี่ยมผืนผ้า 62"/>
          <p:cNvSpPr/>
          <p:nvPr/>
        </p:nvSpPr>
        <p:spPr>
          <a:xfrm>
            <a:off x="2961" y="6579030"/>
            <a:ext cx="13322300" cy="888569"/>
          </a:xfrm>
          <a:prstGeom prst="rect">
            <a:avLst/>
          </a:prstGeom>
          <a:solidFill>
            <a:srgbClr val="2992D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99" tIns="59399" rIns="118799" bIns="59399"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9520BF-F8C5-AA4B-8916-733F386C6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614" y="2971302"/>
            <a:ext cx="1944151" cy="19495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C8B2E-DE3A-A54A-B4B2-E94AE39B5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428" y="2971302"/>
            <a:ext cx="2044700" cy="2044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23945C-7D32-4741-BFC4-20EA04C4E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655" y="3012964"/>
            <a:ext cx="20447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5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7E7545-BBA2-7347-B987-C5B946F55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7" t="9163" r="13414" b="11309"/>
          <a:stretch/>
        </p:blipFill>
        <p:spPr>
          <a:xfrm>
            <a:off x="3409405" y="1543650"/>
            <a:ext cx="5878286" cy="391885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CE8C08-EB16-5F4D-BC50-3A69D187E197}"/>
              </a:ext>
            </a:extLst>
          </p:cNvPr>
          <p:cNvSpPr txBox="1"/>
          <p:nvPr/>
        </p:nvSpPr>
        <p:spPr>
          <a:xfrm>
            <a:off x="1665513" y="5610442"/>
            <a:ext cx="93660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B0F0"/>
                </a:solidFill>
              </a:rPr>
              <a:t>นายธีรพง</a:t>
            </a:r>
            <a:r>
              <a:rPr lang="th-TH" sz="3200" b="1" dirty="0" err="1">
                <a:solidFill>
                  <a:srgbClr val="00B0F0"/>
                </a:solidFill>
              </a:rPr>
              <a:t>ษ์</a:t>
            </a:r>
            <a:r>
              <a:rPr lang="th-TH" sz="3200" b="1" dirty="0">
                <a:solidFill>
                  <a:srgbClr val="00B0F0"/>
                </a:solidFill>
              </a:rPr>
              <a:t> ประมวลการ ครูสอน โรงเรียนวัดแก่นเหนือวิทยา</a:t>
            </a:r>
          </a:p>
          <a:p>
            <a:pPr algn="ctr"/>
            <a:r>
              <a:rPr lang="th-TH" sz="3200" b="1" dirty="0">
                <a:solidFill>
                  <a:srgbClr val="00B0F0"/>
                </a:solidFill>
              </a:rPr>
              <a:t>ผู้ประสานและผู้สอนงานทวิศึกษา สาขาวิชาช่างยนต์ สาขางานยานยนต์</a:t>
            </a:r>
            <a:endParaRPr lang="en-US" sz="3200" b="1" dirty="0">
              <a:solidFill>
                <a:srgbClr val="00B0F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DEADA2-ECAB-074F-BFE3-5487C43F7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177" y="429693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0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85773" y="1068585"/>
            <a:ext cx="10017176" cy="196446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สี่เหลี่ยมผืนผ้า 14"/>
          <p:cNvSpPr/>
          <p:nvPr/>
        </p:nvSpPr>
        <p:spPr>
          <a:xfrm flipV="1">
            <a:off x="0" y="1783783"/>
            <a:ext cx="9034818" cy="45719"/>
          </a:xfrm>
          <a:prstGeom prst="rect">
            <a:avLst/>
          </a:prstGeom>
          <a:solidFill>
            <a:srgbClr val="299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99" tIns="59399" rIns="118799" bIns="59399"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5" name="มนมุมสี่เหลี่ยมผืนผ้าด้านทแยงมุม 24"/>
          <p:cNvSpPr/>
          <p:nvPr/>
        </p:nvSpPr>
        <p:spPr>
          <a:xfrm>
            <a:off x="285773" y="334054"/>
            <a:ext cx="3071071" cy="548860"/>
          </a:xfrm>
          <a:prstGeom prst="round2DiagRect">
            <a:avLst>
              <a:gd name="adj1" fmla="val 48791"/>
              <a:gd name="adj2" fmla="val 0"/>
            </a:avLst>
          </a:prstGeom>
          <a:solidFill>
            <a:srgbClr val="299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 rot="10800000" flipV="1">
            <a:off x="-30" y="334057"/>
            <a:ext cx="971580" cy="548862"/>
          </a:xfrm>
          <a:prstGeom prst="rect">
            <a:avLst/>
          </a:prstGeom>
          <a:solidFill>
            <a:srgbClr val="299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8984" y="1193484"/>
            <a:ext cx="9259899" cy="1781952"/>
          </a:xfrm>
          <a:prstGeom prst="rect">
            <a:avLst/>
          </a:prstGeom>
          <a:noFill/>
        </p:spPr>
        <p:txBody>
          <a:bodyPr wrap="square" lIns="118799" tIns="59399" rIns="118799" bIns="59399" rtlCol="0">
            <a:spAutoFit/>
          </a:bodyPr>
          <a:lstStyle/>
          <a:p>
            <a:r>
              <a:rPr lang="th-TH" sz="3600" b="1" dirty="0">
                <a:solidFill>
                  <a:srgbClr val="00B0F0"/>
                </a:solidFill>
                <a:effectLst/>
                <a:latin typeface="Avenir Next" panose="020B0503020202020204" pitchFamily="34" charset="0"/>
              </a:rPr>
              <a:t>โครงการการจัดการศึกษาร่วมหลักสูตรอาชีวศึกษาและมัธยมศึกษาตอนปลาย(ทวิศึกษา)</a:t>
            </a:r>
            <a:endParaRPr lang="th-TH" sz="3600" dirty="0">
              <a:solidFill>
                <a:srgbClr val="00B0F0"/>
              </a:solidFill>
              <a:effectLst/>
              <a:latin typeface="Avenir Next" panose="020B0503020202020204" pitchFamily="34" charset="0"/>
            </a:endParaRPr>
          </a:p>
          <a:p>
            <a:r>
              <a:rPr lang="th-TH" sz="3600" b="1" dirty="0">
                <a:solidFill>
                  <a:srgbClr val="00B0F0"/>
                </a:solidFill>
                <a:effectLst/>
                <a:latin typeface="Avenir Next" panose="020B0503020202020204" pitchFamily="34" charset="0"/>
              </a:rPr>
              <a:t>(</a:t>
            </a:r>
            <a:r>
              <a:rPr lang="en-US" sz="3600" b="1" dirty="0">
                <a:solidFill>
                  <a:srgbClr val="00B0F0"/>
                </a:solidFill>
                <a:effectLst/>
                <a:latin typeface="Avenir Next" panose="020B0503020202020204" pitchFamily="34" charset="0"/>
              </a:rPr>
              <a:t>Best Practice)</a:t>
            </a:r>
            <a:r>
              <a:rPr lang="th-TH" sz="3600" b="1" dirty="0">
                <a:solidFill>
                  <a:srgbClr val="00B0F0"/>
                </a:solidFill>
                <a:effectLst/>
                <a:latin typeface="Avenir Next" panose="020B0503020202020204" pitchFamily="34" charset="0"/>
              </a:rPr>
              <a:t> (สาขาวิชา ช่างยนต์ สาขา งานยานยนต์)</a:t>
            </a:r>
            <a:endParaRPr lang="en-US" sz="3600" dirty="0">
              <a:solidFill>
                <a:srgbClr val="00B0F0"/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765" y="374003"/>
            <a:ext cx="290763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h-TH" sz="31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บทนำ</a:t>
            </a:r>
            <a:endParaRPr lang="en-US" sz="31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9" name="มนมุมสี่เหลี่ยมผืนผ้าด้านทแยงมุม 24"/>
          <p:cNvSpPr/>
          <p:nvPr/>
        </p:nvSpPr>
        <p:spPr>
          <a:xfrm>
            <a:off x="2558343" y="199349"/>
            <a:ext cx="994481" cy="683570"/>
          </a:xfrm>
          <a:prstGeom prst="round2DiagRect">
            <a:avLst>
              <a:gd name="adj1" fmla="val 48791"/>
              <a:gd name="adj2" fmla="val 0"/>
            </a:avLst>
          </a:prstGeom>
          <a:solidFill>
            <a:srgbClr val="2176A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9" name="รูปภาพ 119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1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6" name="สี่เหลี่ยมผืนผ้ามุมมน 12"/>
          <p:cNvSpPr/>
          <p:nvPr/>
        </p:nvSpPr>
        <p:spPr>
          <a:xfrm>
            <a:off x="104503" y="3015986"/>
            <a:ext cx="12784851" cy="4016087"/>
          </a:xfrm>
          <a:prstGeom prst="roundRect">
            <a:avLst>
              <a:gd name="adj" fmla="val 4829"/>
            </a:avLst>
          </a:prstGeom>
          <a:solidFill>
            <a:schemeClr val="bg1"/>
          </a:solidFill>
          <a:ln>
            <a:solidFill>
              <a:srgbClr val="2992D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18799" tIns="59399" rIns="118799" bIns="59399" rtlCol="0" anchor="ctr"/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530333" y="5024029"/>
            <a:ext cx="11115089" cy="2412894"/>
          </a:xfrm>
          <a:prstGeom prst="rect">
            <a:avLst/>
          </a:prstGeom>
          <a:noFill/>
        </p:spPr>
        <p:txBody>
          <a:bodyPr wrap="square" lIns="118799" tIns="59399" rIns="118799" bIns="59399" rtlCol="0">
            <a:spAutoFit/>
          </a:bodyPr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100" b="1" dirty="0">
                <a:solidFill>
                  <a:schemeClr val="bg1"/>
                </a:solidFill>
                <a:latin typeface="TH Sarabun New" panose="020B0500040200020003" pitchFamily="34" charset="-34"/>
                <a:ea typeface="AngsanaUPC" charset="0"/>
                <a:cs typeface="TH Sarabun New" panose="020B0500040200020003" pitchFamily="34" charset="-34"/>
              </a:rPr>
              <a:t>ตัวชี้วัด</a:t>
            </a:r>
            <a:r>
              <a:rPr lang="th-TH" sz="3200" dirty="0">
                <a:solidFill>
                  <a:srgbClr val="00B0F0"/>
                </a:solidFill>
                <a:effectLst/>
                <a:latin typeface="Helvetica" pitchFamily="2" charset="0"/>
              </a:rPr>
              <a:t>โดยรวมแล้ว โครงการนี้มีเป้าหมายเพื่อให้นักเรียนได้รับการศึกษารอบด้านที่ผสมผสานความรู้ทางวิชาการเข้ากับทักษะการปฏิบัติ เพื่อเตรียมความพร้อมสำหรับการจ้างงานในอนาคต หรือการศึกษาต่อ พยายามสร้างสภาพแวดล้อมการเรียนรู้เชิงบวกและหล่อเลี้ยงที่ส่งเสริมการเติบโตส่วนบุคคลและอาชีพ </a:t>
            </a:r>
          </a:p>
          <a:p>
            <a:endParaRPr lang="th-TH" sz="2100" b="1" dirty="0">
              <a:solidFill>
                <a:schemeClr val="bg1"/>
              </a:solidFill>
              <a:latin typeface="TH Sarabun New" panose="020B0500040200020003" pitchFamily="34" charset="-34"/>
              <a:ea typeface="AngsanaUPC" charset="0"/>
              <a:cs typeface="TH Sarabun New" panose="020B0500040200020003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5759" y="3218713"/>
            <a:ext cx="12306208" cy="2089728"/>
          </a:xfrm>
          <a:prstGeom prst="rect">
            <a:avLst/>
          </a:prstGeom>
        </p:spPr>
        <p:txBody>
          <a:bodyPr wrap="square" lIns="118799" tIns="59399" rIns="118799" bIns="59399">
            <a:spAutoFit/>
          </a:bodyPr>
          <a:lstStyle/>
          <a:p>
            <a:r>
              <a:rPr lang="th-TH" sz="3200" dirty="0">
                <a:solidFill>
                  <a:srgbClr val="00B0F0"/>
                </a:solidFill>
                <a:effectLst/>
                <a:latin typeface="Avenir Next" panose="020B0503020202020204" pitchFamily="34" charset="0"/>
              </a:rPr>
              <a:t>โครงการการจัดการอาชีวศึกษาร่วมหลักสูตรและมัธยมศึกษาตอนปลายมีวัตถุประสงค์เพื่อยกระดับประสบการณ์การศึกษาโดยรวมของนักเรียนในโรงเรียนมัธยมศึกษา โดยมุ่งเน้นการบูรณาการการศึกษาสายอาชีพเข้ากับหลักสูตรที่มีอยู่และให้นักเรียนมีทักษะและความรู้เชิงปฏิบัติที่สามารถนำไปใช้ในอุตสาหกรรมต่าง ๆ ได้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2A55A81-5D90-484B-ABE9-4D87786D5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453" y="289650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7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665" y="-2785380"/>
            <a:ext cx="13322300" cy="1001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1328007" y="343559"/>
            <a:ext cx="6405235" cy="7566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72212" y="355576"/>
            <a:ext cx="6588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ความเป็นมาและความสำคัญ</a:t>
            </a:r>
            <a:endParaRPr lang="th-TH" sz="4400" dirty="0"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4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C095FA14-90C0-4D67-BD81-3DD8E7151F9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8" name="สี่เหลี่ยมผืนผ้า 3">
            <a:extLst>
              <a:ext uri="{FF2B5EF4-FFF2-40B4-BE49-F238E27FC236}">
                <a16:creationId xmlns:a16="http://schemas.microsoft.com/office/drawing/2014/main" id="{B3FD6151-2420-1B43-8743-66FAD6FED7B1}"/>
              </a:ext>
            </a:extLst>
          </p:cNvPr>
          <p:cNvSpPr/>
          <p:nvPr/>
        </p:nvSpPr>
        <p:spPr>
          <a:xfrm>
            <a:off x="1328007" y="1302709"/>
            <a:ext cx="120132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0070C0"/>
                </a:solidFill>
              </a:rPr>
              <a:t>            </a:t>
            </a:r>
            <a:r>
              <a:rPr lang="th-TH" sz="3200" dirty="0">
                <a:solidFill>
                  <a:srgbClr val="00B0F0"/>
                </a:solidFill>
              </a:rPr>
              <a:t>ตามแผนการปฏิรูปประเทศ(ฉบับปรับปรุง) พ.ศ. 2564 ด้านการศึกษาที่สำคัญได้แก่การสร้างอาชีพและความเสมอภาคทางการศึกษาการพัฒนาการจัดการเรียนการสอนสู่การเรียนรู้ฐานสมรรถนะ เพื่อตอบสนองเปลี่ยนแปลงในศตวรรษที่ 21 การจัดการศึกษาระบบทวิภาคี</a:t>
            </a:r>
          </a:p>
          <a:p>
            <a:r>
              <a:rPr lang="th-TH" sz="3200" dirty="0">
                <a:solidFill>
                  <a:srgbClr val="00B0F0"/>
                </a:solidFill>
              </a:rPr>
              <a:t>             โรงเรียนวัดแก่นเหนือวิทยา โรงเรียนพระปริยัติธรรมแผนกสามัญศึกษา ได้เห็นความสำคัญของการศึกษา และการสอดคล้องการขับเคลื่อนประเทศไทยตามแผนพัฒนาเศรษฐกิจและสังคมแห่งชาติฉบับที่ 13 (พ.ศ. 2566-2579) จึงได้เข้าร่วมกับทางวิทยาลัยการอาชีพเวียงเชียงรุ้ง การจัดการศึกษาเรียนร่วมหลักสูตรอาชีวศึกษาและมัธยมศึกษาตอนปลาย (ทวิศึกษา)สาขาวิชา ช่างยนต์ สาขางานยานยนต์ เพื่อส่งเสริมให้ผู้เรียนระดับมัธยมศึกษาตอนปลาย ซึ่งเป็น พระภิกษุ สามเณร มีความรู้ด้านอาชีพจากการฝึกปฏิบัติจริง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3CB168B-79C7-AB4E-8C70-6188A0BCAD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293" y="-165433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552521" y="-127238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91951" y="1390159"/>
            <a:ext cx="1128366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0070C0"/>
                </a:solidFill>
              </a:rPr>
              <a:t>โรงเรียนวัดแก่นเหนือวิทยา  ตั้งอยู่เลขที่ </a:t>
            </a:r>
            <a:r>
              <a:rPr lang="en-US" sz="3200" dirty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190</a:t>
            </a:r>
            <a:r>
              <a:rPr lang="th-TH" sz="3200" dirty="0">
                <a:solidFill>
                  <a:srgbClr val="0070C0"/>
                </a:solidFill>
              </a:rPr>
              <a:t> หมู่ </a:t>
            </a:r>
            <a:r>
              <a:rPr lang="en-US" sz="3200" dirty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th-TH" sz="3200" dirty="0">
                <a:solidFill>
                  <a:srgbClr val="0070C0"/>
                </a:solidFill>
              </a:rPr>
              <a:t>  ตำบลห้วย</a:t>
            </a:r>
            <a:r>
              <a:rPr lang="th-TH" sz="3200" dirty="0" err="1">
                <a:solidFill>
                  <a:srgbClr val="0070C0"/>
                </a:solidFill>
              </a:rPr>
              <a:t>ซ้อ</a:t>
            </a:r>
            <a:r>
              <a:rPr lang="th-TH" sz="3200" dirty="0">
                <a:solidFill>
                  <a:srgbClr val="0070C0"/>
                </a:solidFill>
              </a:rPr>
              <a:t> อำเภอเชียงของ  จังหวัดเชียงราย  โรงเรียนวัดแก่นเหนือวิทยา  สังกัดกองพุทธ</a:t>
            </a:r>
            <a:r>
              <a:rPr lang="th-TH" sz="3200" dirty="0" err="1">
                <a:solidFill>
                  <a:srgbClr val="0070C0"/>
                </a:solidFill>
              </a:rPr>
              <a:t>ศา</a:t>
            </a:r>
            <a:r>
              <a:rPr lang="th-TH" sz="3200" dirty="0">
                <a:solidFill>
                  <a:srgbClr val="0070C0"/>
                </a:solidFill>
              </a:rPr>
              <a:t>สนศึกษา สำนักงานพระพุทธศาสนาแห่งชาติ   ทางโรงเรียนวัดแก่นเหนือวิทยาได้รับพระมหากรุณาธิคุณจาก  สมเด็จพระกนิษฐา</a:t>
            </a:r>
            <a:r>
              <a:rPr lang="th-TH" sz="3200" dirty="0" err="1">
                <a:solidFill>
                  <a:srgbClr val="0070C0"/>
                </a:solidFill>
              </a:rPr>
              <a:t>ธิ</a:t>
            </a:r>
            <a:r>
              <a:rPr lang="th-TH" sz="3200" dirty="0">
                <a:solidFill>
                  <a:srgbClr val="0070C0"/>
                </a:solidFill>
              </a:rPr>
              <a:t>ราชเจ้า กรมสมเด็จพระเทพรัตนราชสุดา</a:t>
            </a:r>
            <a:r>
              <a:rPr lang="th-TH" sz="3200" dirty="0" err="1">
                <a:solidFill>
                  <a:srgbClr val="0070C0"/>
                </a:solidFill>
              </a:rPr>
              <a:t>ฯ</a:t>
            </a:r>
            <a:r>
              <a:rPr lang="th-TH" sz="3200" dirty="0">
                <a:solidFill>
                  <a:srgbClr val="0070C0"/>
                </a:solidFill>
              </a:rPr>
              <a:t> สยามบรมราชกุมารี  ทรงรับโรงเรียนไว้ในโครงการพระราชดำริ    ในสมเด็จพระกนิษฐา</a:t>
            </a:r>
            <a:r>
              <a:rPr lang="th-TH" sz="3200" dirty="0" err="1">
                <a:solidFill>
                  <a:srgbClr val="0070C0"/>
                </a:solidFill>
              </a:rPr>
              <a:t>ธิ</a:t>
            </a:r>
            <a:r>
              <a:rPr lang="th-TH" sz="3200" dirty="0">
                <a:solidFill>
                  <a:srgbClr val="0070C0"/>
                </a:solidFill>
              </a:rPr>
              <a:t>ราชเจ้า สมเด็จพระเทพรัตนราชสุดา</a:t>
            </a:r>
            <a:r>
              <a:rPr lang="th-TH" sz="3200" dirty="0" err="1">
                <a:solidFill>
                  <a:srgbClr val="0070C0"/>
                </a:solidFill>
              </a:rPr>
              <a:t>ฯ</a:t>
            </a:r>
            <a:r>
              <a:rPr lang="th-TH" sz="3200" dirty="0">
                <a:solidFill>
                  <a:srgbClr val="0070C0"/>
                </a:solidFill>
              </a:rPr>
              <a:t> สยามบรมราชกุมารี   ปัจจุบันโรงเรียนวัดแก่นเหนือวิทยา มี พระปลัดธีระชัย  ธีรชโย เจ้าอาวาสวัดแก่นเหนือ  เป็นผู้อำนวยการโรงเรียนวัดแก่นเหนือวิทยา</a:t>
            </a: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1319539" y="361951"/>
            <a:ext cx="6729085" cy="7566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24315" y="415777"/>
            <a:ext cx="6588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ข้อมูลพื้นฐานของโรงเรียน</a:t>
            </a:r>
            <a:endParaRPr lang="th-TH" sz="4400" dirty="0"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7608D14F-D0DB-46A4-BAAC-7FC612F549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3647F02-1EC0-9646-8C9D-9529E97B3A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676" y="39100"/>
            <a:ext cx="1347305" cy="1351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F2CA4B-CC35-C24B-96D5-6212854488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42" y="4804101"/>
            <a:ext cx="3495693" cy="23285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00B744-636C-484B-A1AB-5BCB5B0122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66" y="4812890"/>
            <a:ext cx="3495692" cy="233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552521" y="-127238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มนมุมสี่เหลี่ยมผืนผ้าด้านเดียวกัน 50"/>
          <p:cNvSpPr/>
          <p:nvPr/>
        </p:nvSpPr>
        <p:spPr>
          <a:xfrm flipV="1">
            <a:off x="4592557" y="1308438"/>
            <a:ext cx="7876537" cy="5934358"/>
          </a:xfrm>
          <a:prstGeom prst="round2SameRect">
            <a:avLst>
              <a:gd name="adj1" fmla="val 6315"/>
              <a:gd name="adj2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4335290" y="312763"/>
            <a:ext cx="7876537" cy="889428"/>
            <a:chOff x="1782226" y="-1021273"/>
            <a:chExt cx="7023100" cy="609600"/>
          </a:xfrm>
        </p:grpSpPr>
        <p:sp>
          <p:nvSpPr>
            <p:cNvPr id="45" name="มนมุมสี่เหลี่ยมผืนผ้าด้านเดียวกัน 44"/>
            <p:cNvSpPr/>
            <p:nvPr/>
          </p:nvSpPr>
          <p:spPr>
            <a:xfrm>
              <a:off x="1782226" y="-1021273"/>
              <a:ext cx="7023100" cy="6096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สี่เหลี่ยมผืนผ้ามุมมน 45"/>
            <p:cNvSpPr/>
            <p:nvPr/>
          </p:nvSpPr>
          <p:spPr>
            <a:xfrm>
              <a:off x="1954382" y="-951711"/>
              <a:ext cx="6575642" cy="4704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5476080" y="441805"/>
            <a:ext cx="6529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rgbClr val="0070C0"/>
                </a:solidFill>
              </a:rPr>
              <a:t>วัตถุประสงค์การเรียนแบบทวิศึกษา </a:t>
            </a:r>
            <a:endParaRPr lang="th-TH" sz="4000" dirty="0">
              <a:solidFill>
                <a:srgbClr val="0070C0"/>
              </a:solidFill>
            </a:endParaRPr>
          </a:p>
        </p:txBody>
      </p:sp>
      <p:pic>
        <p:nvPicPr>
          <p:cNvPr id="35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กลุ่ม 15"/>
          <p:cNvGrpSpPr/>
          <p:nvPr/>
        </p:nvGrpSpPr>
        <p:grpSpPr>
          <a:xfrm>
            <a:off x="5466484" y="1373647"/>
            <a:ext cx="6503844" cy="584775"/>
            <a:chOff x="5466484" y="1373647"/>
            <a:chExt cx="6503844" cy="584775"/>
          </a:xfrm>
        </p:grpSpPr>
        <p:sp>
          <p:nvSpPr>
            <p:cNvPr id="14" name="สี่เหลี่ยมผืนผ้า 13"/>
            <p:cNvSpPr/>
            <p:nvPr/>
          </p:nvSpPr>
          <p:spPr>
            <a:xfrm>
              <a:off x="5947928" y="1373647"/>
              <a:ext cx="60224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เพื่อสร้างขีดความสามารถในการแข่งขัน</a:t>
              </a:r>
            </a:p>
          </p:txBody>
        </p:sp>
        <p:pic>
          <p:nvPicPr>
            <p:cNvPr id="2050" name="Picture 2" descr="C:\Users\taksaporn\Downloads\target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6484" y="1403016"/>
              <a:ext cx="470663" cy="470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กลุ่ม 17"/>
          <p:cNvGrpSpPr/>
          <p:nvPr/>
        </p:nvGrpSpPr>
        <p:grpSpPr>
          <a:xfrm>
            <a:off x="5553779" y="2489876"/>
            <a:ext cx="5549650" cy="584775"/>
            <a:chOff x="5553779" y="2489876"/>
            <a:chExt cx="3920257" cy="584775"/>
          </a:xfrm>
        </p:grpSpPr>
        <p:sp>
          <p:nvSpPr>
            <p:cNvPr id="37" name="สี่เหลี่ยมผืนผ้า 36"/>
            <p:cNvSpPr/>
            <p:nvPr/>
          </p:nvSpPr>
          <p:spPr>
            <a:xfrm>
              <a:off x="5945453" y="2489876"/>
              <a:ext cx="352858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เพื่อพัฒนาคนสำหรับโลกยุคใหม่</a:t>
              </a:r>
            </a:p>
          </p:txBody>
        </p:sp>
        <p:pic>
          <p:nvPicPr>
            <p:cNvPr id="2052" name="Picture 4" descr="C:\Users\taksaporn\Downloads\question (1)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3779" y="2543886"/>
              <a:ext cx="373241" cy="373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กลุ่ม 18"/>
          <p:cNvGrpSpPr/>
          <p:nvPr/>
        </p:nvGrpSpPr>
        <p:grpSpPr>
          <a:xfrm>
            <a:off x="5509739" y="3026328"/>
            <a:ext cx="6959355" cy="1077218"/>
            <a:chOff x="5509740" y="3026328"/>
            <a:chExt cx="3788515" cy="1077218"/>
          </a:xfrm>
        </p:grpSpPr>
        <p:sp>
          <p:nvSpPr>
            <p:cNvPr id="38" name="สี่เหลี่ยมผืนผ้า 37"/>
            <p:cNvSpPr/>
            <p:nvPr/>
          </p:nvSpPr>
          <p:spPr>
            <a:xfrm>
              <a:off x="5935928" y="3026328"/>
              <a:ext cx="336232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เพื่อตอบโจทย์บริบทที่เปลี่ยนแปลงในการทำงานและการประกอบอาชีพ</a:t>
              </a:r>
            </a:p>
          </p:txBody>
        </p:sp>
        <p:pic>
          <p:nvPicPr>
            <p:cNvPr id="2054" name="Picture 6" descr="C:\Users\taksaporn\Downloads\paper.pn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9740" y="3101135"/>
              <a:ext cx="373241" cy="373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กลุ่ม 23"/>
          <p:cNvGrpSpPr/>
          <p:nvPr/>
        </p:nvGrpSpPr>
        <p:grpSpPr>
          <a:xfrm>
            <a:off x="5574482" y="5801653"/>
            <a:ext cx="6894612" cy="1569660"/>
            <a:chOff x="5574482" y="5801653"/>
            <a:chExt cx="4985883" cy="1569660"/>
          </a:xfrm>
        </p:grpSpPr>
        <p:sp>
          <p:nvSpPr>
            <p:cNvPr id="43" name="สี่เหลี่ยมผืนผ้า 42"/>
            <p:cNvSpPr/>
            <p:nvPr/>
          </p:nvSpPr>
          <p:spPr>
            <a:xfrm>
              <a:off x="5986754" y="5801653"/>
              <a:ext cx="4573611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เพื่อเป็นทางเลือกสำหรับผู้เรียนในระดับมัธยมศึกษาตอนปลาย ที่มีความประสงค์เรียนควบคู่กับหลักสูตรประกาศนียบัตรวิชาชีพ พุทธศักราช 2562</a:t>
              </a:r>
            </a:p>
          </p:txBody>
        </p:sp>
        <p:pic>
          <p:nvPicPr>
            <p:cNvPr id="2056" name="Picture 8" descr="C:\Users\taksaporn\Downloads\blogger.pn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4482" y="5867714"/>
              <a:ext cx="389987" cy="389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กลุ่ม 21"/>
          <p:cNvGrpSpPr/>
          <p:nvPr/>
        </p:nvGrpSpPr>
        <p:grpSpPr>
          <a:xfrm>
            <a:off x="5601931" y="4658682"/>
            <a:ext cx="6768595" cy="1077218"/>
            <a:chOff x="5601931" y="4658682"/>
            <a:chExt cx="6420341" cy="1077218"/>
          </a:xfrm>
        </p:grpSpPr>
        <p:sp>
          <p:nvSpPr>
            <p:cNvPr id="41" name="สี่เหลี่ยมผืนผ้า 40"/>
            <p:cNvSpPr/>
            <p:nvPr/>
          </p:nvSpPr>
          <p:spPr>
            <a:xfrm>
              <a:off x="5964244" y="4658682"/>
              <a:ext cx="605802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เพื่อขยายกลุ่มเป้าหมายการเรียนด้านวิชาชีพไปยัง</a:t>
              </a:r>
              <a:r>
                <a:rPr lang="en-US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</a:p>
            <a:p>
              <a:r>
                <a:rPr lang="en-US" sz="3200" dirty="0">
                  <a:solidFill>
                    <a:srgbClr val="0070C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</a:t>
              </a:r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นักเรียนพระภิกษุสามเณรระดับมัธยมศึกษาตอนปลาย</a:t>
              </a:r>
            </a:p>
          </p:txBody>
        </p:sp>
        <p:pic>
          <p:nvPicPr>
            <p:cNvPr id="2058" name="Picture 10" descr="C:\Users\taksaporn\Downloads\global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931" y="4741389"/>
              <a:ext cx="335405" cy="335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กลุ่ม 20"/>
          <p:cNvGrpSpPr/>
          <p:nvPr/>
        </p:nvGrpSpPr>
        <p:grpSpPr>
          <a:xfrm>
            <a:off x="5601931" y="4107480"/>
            <a:ext cx="5501498" cy="584775"/>
            <a:chOff x="5601931" y="4107480"/>
            <a:chExt cx="4027844" cy="584775"/>
          </a:xfrm>
        </p:grpSpPr>
        <p:sp>
          <p:nvSpPr>
            <p:cNvPr id="40" name="สี่เหลี่ยมผืนผ้า 39"/>
            <p:cNvSpPr/>
            <p:nvPr/>
          </p:nvSpPr>
          <p:spPr>
            <a:xfrm>
              <a:off x="5954978" y="4107480"/>
              <a:ext cx="367479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เพื่อเพิ่มโอกาสทางการศึกษาด้านอาชีวศึกษา</a:t>
              </a:r>
            </a:p>
          </p:txBody>
        </p:sp>
        <p:pic>
          <p:nvPicPr>
            <p:cNvPr id="2060" name="Picture 12" descr="C:\Users\taksaporn\Downloads\writing.png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931" y="4197729"/>
              <a:ext cx="348011" cy="348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กลุ่ม 16"/>
          <p:cNvGrpSpPr/>
          <p:nvPr/>
        </p:nvGrpSpPr>
        <p:grpSpPr>
          <a:xfrm>
            <a:off x="5497036" y="1900574"/>
            <a:ext cx="5883833" cy="584775"/>
            <a:chOff x="5497037" y="1900574"/>
            <a:chExt cx="3813218" cy="584775"/>
          </a:xfrm>
        </p:grpSpPr>
        <p:sp>
          <p:nvSpPr>
            <p:cNvPr id="36" name="สี่เหลี่ยมผืนผ้า 35"/>
            <p:cNvSpPr/>
            <p:nvPr/>
          </p:nvSpPr>
          <p:spPr>
            <a:xfrm>
              <a:off x="5947928" y="1900574"/>
              <a:ext cx="33623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32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เพื่อสร้างโอกาสและความเสมอภาคทางสังคม</a:t>
              </a:r>
            </a:p>
          </p:txBody>
        </p:sp>
        <p:pic>
          <p:nvPicPr>
            <p:cNvPr id="2061" name="Picture 13" descr="C:\Users\taksaporn\Downloads\internet.pn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7037" y="1980862"/>
              <a:ext cx="417499" cy="417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8" name="รูปภาพ 119">
            <a:hlinkClick r:id="rId13" action="ppaction://hlinksldjump"/>
            <a:extLst>
              <a:ext uri="{FF2B5EF4-FFF2-40B4-BE49-F238E27FC236}">
                <a16:creationId xmlns:a16="http://schemas.microsoft.com/office/drawing/2014/main" id="{8929885B-35F6-4434-ABF4-F4689413DF4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5FB954-6CDF-874E-B41F-968CED38C1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8" y="1338055"/>
            <a:ext cx="3654249" cy="27406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BB5BC8-8095-B64D-A444-00391A659F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68" y="4371734"/>
            <a:ext cx="3665719" cy="274928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3ABD71D-77A1-2643-916A-AD1B85BF4B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480" y="-218691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2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489484" y="-249822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148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กลุ่ม 16"/>
          <p:cNvGrpSpPr/>
          <p:nvPr/>
        </p:nvGrpSpPr>
        <p:grpSpPr>
          <a:xfrm>
            <a:off x="979136" y="626658"/>
            <a:ext cx="8058129" cy="5488798"/>
            <a:chOff x="979137" y="626658"/>
            <a:chExt cx="7220074" cy="5488798"/>
          </a:xfrm>
        </p:grpSpPr>
        <p:grpSp>
          <p:nvGrpSpPr>
            <p:cNvPr id="3" name="กลุ่ม 2"/>
            <p:cNvGrpSpPr/>
            <p:nvPr/>
          </p:nvGrpSpPr>
          <p:grpSpPr>
            <a:xfrm>
              <a:off x="979137" y="626658"/>
              <a:ext cx="7220074" cy="5488798"/>
              <a:chOff x="1295741" y="1418640"/>
              <a:chExt cx="7220074" cy="5488798"/>
            </a:xfrm>
          </p:grpSpPr>
          <p:sp>
            <p:nvSpPr>
              <p:cNvPr id="21" name="มนมุมสี่เหลี่ยมผืนผ้าด้านเดียวกัน 20"/>
              <p:cNvSpPr/>
              <p:nvPr/>
            </p:nvSpPr>
            <p:spPr>
              <a:xfrm>
                <a:off x="1295742" y="1418640"/>
                <a:ext cx="7023100" cy="609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สี่เหลี่ยมผืนผ้ามุมมน 21"/>
              <p:cNvSpPr/>
              <p:nvPr/>
            </p:nvSpPr>
            <p:spPr>
              <a:xfrm>
                <a:off x="1467898" y="1488202"/>
                <a:ext cx="5128443" cy="4704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สี่เหลี่ยมผืนผ้า 22"/>
              <p:cNvSpPr/>
              <p:nvPr/>
            </p:nvSpPr>
            <p:spPr>
              <a:xfrm>
                <a:off x="6796767" y="1488202"/>
                <a:ext cx="447675" cy="470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สี่เหลี่ยมผืนผ้า 23"/>
              <p:cNvSpPr/>
              <p:nvPr/>
            </p:nvSpPr>
            <p:spPr>
              <a:xfrm>
                <a:off x="7412687" y="1488201"/>
                <a:ext cx="447675" cy="470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สี่เหลี่ยมผืนผ้า 8"/>
              <p:cNvSpPr/>
              <p:nvPr/>
            </p:nvSpPr>
            <p:spPr>
              <a:xfrm>
                <a:off x="1616075" y="1437689"/>
                <a:ext cx="172670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h-TH" sz="3600" b="1" dirty="0">
                    <a:solidFill>
                      <a:srgbClr val="0070C0"/>
                    </a:solidFill>
                    <a:effectLst/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กลุ่มเป้าหมาย</a:t>
                </a:r>
                <a:endParaRPr lang="th-TH" sz="36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sp>
            <p:nvSpPr>
              <p:cNvPr id="25" name="มนมุมสี่เหลี่ยมผืนผ้าด้านเดียวกัน 24"/>
              <p:cNvSpPr/>
              <p:nvPr/>
            </p:nvSpPr>
            <p:spPr>
              <a:xfrm flipV="1">
                <a:off x="1295741" y="2028238"/>
                <a:ext cx="7220074" cy="4879200"/>
              </a:xfrm>
              <a:prstGeom prst="round2SameRect">
                <a:avLst>
                  <a:gd name="adj1" fmla="val 14319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สี่เหลี่ยมผืนผ้า 12"/>
              <p:cNvSpPr/>
              <p:nvPr/>
            </p:nvSpPr>
            <p:spPr>
              <a:xfrm>
                <a:off x="1616075" y="2193871"/>
                <a:ext cx="64897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thaiDist"/>
                <a:endParaRPr lang="en-US" sz="2800" dirty="0">
                  <a:latin typeface="TH Sarabun New" panose="020B0500040200020003" pitchFamily="34" charset="-34"/>
                  <a:cs typeface="TH Sarabun New" panose="020B0500040200020003" pitchFamily="34" charset="-34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979139" y="1352143"/>
              <a:ext cx="7157588" cy="353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ตัวชี้วัดเชิงปริมาณ  1. นักเรียนชั้นมัธยมศึกษาปีที่ 6 ปีการศึกษา 2565 ทุกคนมีการ</a:t>
              </a:r>
            </a:p>
            <a:p>
              <a:pPr algn="just"/>
              <a:r>
                <a:rPr lang="th-TH" sz="2800" dirty="0">
                  <a:solidFill>
                    <a:srgbClr val="0070C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</a:t>
              </a:r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พัฒนาทักษะทางช่างยนต์ สามารถซ่อมบำรุงรักษาเครื่องยนต์</a:t>
              </a:r>
            </a:p>
            <a:p>
              <a:pPr algn="just"/>
              <a:r>
                <a:rPr lang="th-TH" sz="2800" dirty="0">
                  <a:solidFill>
                    <a:srgbClr val="0070C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</a:t>
              </a:r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เบื้องต้นได้ ที่ดีขึ้นร้อยละ 80%</a:t>
              </a:r>
            </a:p>
            <a:p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ตัวชี้วัดเชิงคุณภาพ 1. นักเรียนพัฒนาความสามารถใช้ทักษะทางช่างยนต์ ซ่อม    </a:t>
              </a:r>
            </a:p>
            <a:p>
              <a:r>
                <a:rPr lang="th-TH" sz="2800" dirty="0">
                  <a:solidFill>
                    <a:srgbClr val="0070C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</a:t>
              </a:r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บำรุง เครื่องตัดหญ้า รถยนต์ จักรยานยนต์  แก้ปัญหา</a:t>
              </a:r>
            </a:p>
            <a:p>
              <a:r>
                <a:rPr lang="th-TH" sz="2800" dirty="0">
                  <a:solidFill>
                    <a:srgbClr val="0070C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</a:t>
              </a:r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พื้นฐานได้เป็นอย่างดี</a:t>
              </a:r>
            </a:p>
            <a:p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                        2. นักเรียนมีความคิดสร้างสรรค์และสร้างทักษะการซ่อม</a:t>
              </a:r>
            </a:p>
            <a:p>
              <a:r>
                <a:rPr lang="th-TH" sz="2800" dirty="0">
                  <a:solidFill>
                    <a:srgbClr val="0070C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             </a:t>
              </a:r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เครื่องยนต์ นำไปประกอบอาชีพ เลี้ยงครอบครัวได้      </a:t>
              </a:r>
              <a:r>
                <a:rPr lang="th-TH" sz="28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     </a:t>
              </a:r>
            </a:p>
          </p:txBody>
        </p:sp>
      </p:grpSp>
      <p:grpSp>
        <p:nvGrpSpPr>
          <p:cNvPr id="5" name="กลุ่ม 4"/>
          <p:cNvGrpSpPr/>
          <p:nvPr/>
        </p:nvGrpSpPr>
        <p:grpSpPr>
          <a:xfrm>
            <a:off x="9630549" y="2549185"/>
            <a:ext cx="2332066" cy="400110"/>
            <a:chOff x="9822582" y="3047479"/>
            <a:chExt cx="3285576" cy="407320"/>
          </a:xfrm>
        </p:grpSpPr>
        <p:sp>
          <p:nvSpPr>
            <p:cNvPr id="31" name="สี่เหลี่ยมผืนผ้า 30"/>
            <p:cNvSpPr/>
            <p:nvPr/>
          </p:nvSpPr>
          <p:spPr>
            <a:xfrm>
              <a:off x="9936882" y="3047479"/>
              <a:ext cx="3171276" cy="4073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h-TH" sz="2000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การปฏิบัติงานกับสถานการจริง</a:t>
              </a:r>
              <a:endParaRPr lang="en-US" sz="2000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33" name="สามเหลี่ยมหน้าจั่ว 32"/>
            <p:cNvSpPr/>
            <p:nvPr/>
          </p:nvSpPr>
          <p:spPr>
            <a:xfrm>
              <a:off x="9822582" y="3148441"/>
              <a:ext cx="152400" cy="131379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0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CC152B60-7021-4415-9F44-5819ECD430D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D42BFF-561B-4D44-A4D7-471FCF836B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549" y="367874"/>
            <a:ext cx="2524247" cy="1893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08024DA-3A1E-2447-AB7C-5F4D1D7C9E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908" y="5138202"/>
            <a:ext cx="2270319" cy="1702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98681AF-4750-1F46-8A57-B772B9414D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534" y="5124783"/>
            <a:ext cx="2367813" cy="17758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F50646D-0D5C-8941-8CB9-5EA4EC4D53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678" y="2961381"/>
            <a:ext cx="2465433" cy="184907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E11A96D-DEDC-D844-ACDE-01CE5919D8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997" y="-243536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4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332682" y="9602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148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กลุ่ม 2"/>
          <p:cNvGrpSpPr/>
          <p:nvPr/>
        </p:nvGrpSpPr>
        <p:grpSpPr>
          <a:xfrm>
            <a:off x="665982" y="499413"/>
            <a:ext cx="11768126" cy="5727699"/>
            <a:chOff x="4627807" y="1705031"/>
            <a:chExt cx="11768126" cy="5727699"/>
          </a:xfrm>
        </p:grpSpPr>
        <p:sp>
          <p:nvSpPr>
            <p:cNvPr id="16" name="สี่เหลี่ยมผืนผ้ามุมมน 15"/>
            <p:cNvSpPr/>
            <p:nvPr/>
          </p:nvSpPr>
          <p:spPr>
            <a:xfrm>
              <a:off x="5158160" y="1705032"/>
              <a:ext cx="5128443" cy="4704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สี่เหลี่ยมผืนผ้า 16"/>
            <p:cNvSpPr/>
            <p:nvPr/>
          </p:nvSpPr>
          <p:spPr>
            <a:xfrm>
              <a:off x="10487029" y="1705032"/>
              <a:ext cx="447675" cy="470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สี่เหลี่ยมผืนผ้า 17"/>
            <p:cNvSpPr/>
            <p:nvPr/>
          </p:nvSpPr>
          <p:spPr>
            <a:xfrm>
              <a:off x="11102949" y="1705031"/>
              <a:ext cx="447675" cy="470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มนมุมสี่เหลี่ยมผืนผ้าด้านเดียวกัน 18"/>
            <p:cNvSpPr/>
            <p:nvPr/>
          </p:nvSpPr>
          <p:spPr>
            <a:xfrm flipV="1">
              <a:off x="4953775" y="2245069"/>
              <a:ext cx="11441160" cy="1035312"/>
            </a:xfrm>
            <a:prstGeom prst="round2SameRect">
              <a:avLst>
                <a:gd name="adj1" fmla="val 14319"/>
                <a:gd name="adj2" fmla="val 1876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สี่เหลี่ยมผืนผ้า 12"/>
            <p:cNvSpPr/>
            <p:nvPr/>
          </p:nvSpPr>
          <p:spPr>
            <a:xfrm>
              <a:off x="4954773" y="3462412"/>
              <a:ext cx="11441160" cy="3970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	โดยความร่วมมือดังกล่าว ทางโรงเรียนได้ทำการ การเรียนการสอนแบบ (ทวิศึกษา) ในแผนกสาขาวิชา ช่างยนต์ สาขา งานยานยนต์ ระหว่างโรงเรียนวัดแก่นเหนือวิทยา กับ วิทยาลัยการอาชีพเวียงเชียงรุ้ง ในลักษณะการเรียนร่วม ในวิชาสามัญทั่วไปใช้วิธีการเทียบโอน ในวิชางานช่างได้นำนักเรียนไปเรียนที่     วิทยาลัยการอาชีพเวียงเชียงรุ้ง     ทุกวันจันทร์ของสัปดาห์ในแต่ละภาคเรียน    เพื่อให้เกิดความรู้ความเข้าใจและความชำนาญในวิชา งานยานยนต์และฝึกประสบการณ์สมรรถนะอาชีพในสถานประกอบการทำให้ผู้เรียนได้ประสบการณ์ตรงและนำไปประกอบอาชีพได้ในอนาคต ได้ประสบการณ์จากแหล่งเรียนรู้ต่อไปนี้</a:t>
              </a:r>
            </a:p>
            <a:p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1. ได้เข้าเรียนรู้ และปฏิบัติ จากวิทยาลัยการอาชีพเวียงเชียงรุ้ง สัปดาห์ละ 1 วัน</a:t>
              </a:r>
            </a:p>
            <a:p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2. ได้เข้าไปฝึกงานในอู่ที่มีผู้ประกอบการ</a:t>
              </a:r>
              <a:r>
                <a:rPr lang="th-TH" sz="2800" dirty="0" err="1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จริงๆ</a:t>
              </a:r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 ได้เรียนรู้จากประสบการณ์จริง</a:t>
              </a:r>
            </a:p>
            <a:p>
              <a:r>
                <a:rPr lang="th-TH" sz="2800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3. เรียนรู้กับอาจารย์ที่เป็นมืออาชีพตัวจริง จากวิทยาลัยการอาชีพเวียงเชียงรุ้ง และจากอู่ซ่อมรถที่ไปฝึกงาน</a:t>
              </a:r>
            </a:p>
          </p:txBody>
        </p:sp>
        <p:sp>
          <p:nvSpPr>
            <p:cNvPr id="9" name="สี่เหลี่ยมผืนผ้า 8"/>
            <p:cNvSpPr/>
            <p:nvPr/>
          </p:nvSpPr>
          <p:spPr>
            <a:xfrm>
              <a:off x="4627807" y="2515141"/>
              <a:ext cx="669897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b="1" dirty="0">
                  <a:solidFill>
                    <a:srgbClr val="FF0000"/>
                  </a:solidFill>
                  <a:effectLst/>
                  <a:latin typeface="TH Sarabun New" panose="020B0500040200020003" pitchFamily="34" charset="-34"/>
                  <a:cs typeface="TH Sarabun New" panose="020B0500040200020003" pitchFamily="34" charset="-34"/>
                </a:rPr>
                <a:t>      </a:t>
              </a:r>
              <a:r>
                <a:rPr lang="th-TH" sz="3600" b="1" dirty="0">
                  <a:solidFill>
                    <a:srgbClr val="0070C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การดำเนินการเรียนการสอนแบบทวิศึกษา</a:t>
              </a:r>
              <a:endParaRPr lang="th-TH" sz="3600" dirty="0">
                <a:solidFill>
                  <a:srgbClr val="0070C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endParaRPr lang="en-US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</p:grpSp>
      <p:sp>
        <p:nvSpPr>
          <p:cNvPr id="27" name="สามเหลี่ยมหน้าจั่ว 26"/>
          <p:cNvSpPr/>
          <p:nvPr/>
        </p:nvSpPr>
        <p:spPr>
          <a:xfrm>
            <a:off x="6075227" y="6593811"/>
            <a:ext cx="152400" cy="1313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27EBC4DE-8CCF-40D5-9864-4CE7C56AB32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5D1CB52-E43D-D34A-9E05-453C01D42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697" y="293522"/>
            <a:ext cx="1347305" cy="1351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DACF44-A7D7-E348-A52C-1DE3AB1998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35" y="6126770"/>
            <a:ext cx="2344307" cy="13186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80ECA7-38EB-A746-B696-D01D9913F4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103" y="6120386"/>
            <a:ext cx="2262421" cy="12726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173A0E-2706-D742-BE1E-A896AFC303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879" y="6110563"/>
            <a:ext cx="2282863" cy="12841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4C70D12-1CD1-3043-B724-4D09A29F6B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731" y="6133971"/>
            <a:ext cx="2162750" cy="121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3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552521" y="-127238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148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สี่เหลี่ยมผืนผ้ามุมมน 14"/>
          <p:cNvSpPr/>
          <p:nvPr/>
        </p:nvSpPr>
        <p:spPr>
          <a:xfrm>
            <a:off x="2297251" y="5348919"/>
            <a:ext cx="7110086" cy="7566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29780" y="5382282"/>
            <a:ext cx="82533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การจัดทำหลักสูตร(ทวิศึกษา)</a:t>
            </a:r>
          </a:p>
          <a:p>
            <a:endParaRPr lang="en-US" sz="44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8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FE90A568-0E84-4278-AB37-A34992F032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0A48E1-59D2-AB46-BC5B-EBA6F6821E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19" y="1620313"/>
            <a:ext cx="3815049" cy="28612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7EADDE-8039-DE41-9393-0FC1155276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20" y="1636734"/>
            <a:ext cx="3834432" cy="2875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10BBFE-A635-5041-8423-15B41F3AA0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204" y="1664652"/>
            <a:ext cx="3759984" cy="28199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DAB6D3-DCA5-1045-B675-1BD3ED9DEA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857" y="243194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27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552521" y="-127238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148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สี่เหลี่ยมผืนผ้ามุมมน 14"/>
          <p:cNvSpPr/>
          <p:nvPr/>
        </p:nvSpPr>
        <p:spPr>
          <a:xfrm>
            <a:off x="2297251" y="5348919"/>
            <a:ext cx="7110086" cy="7566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29780" y="5382282"/>
            <a:ext cx="82533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err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การทำ</a:t>
            </a:r>
            <a:r>
              <a:rPr lang="th-TH" sz="4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4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MOU)</a:t>
            </a:r>
            <a:r>
              <a:rPr lang="th-TH" sz="4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กับหน่วยงานที่กำกับดูแล</a:t>
            </a:r>
          </a:p>
          <a:p>
            <a:endParaRPr lang="en-US" sz="44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8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FE90A568-0E84-4278-AB37-A34992F032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512926-39CC-B546-A5EA-9890E7F684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818" y="2019837"/>
            <a:ext cx="4148700" cy="2767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38590E-D235-B640-A19A-34AA5BFA14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867" y="1969304"/>
            <a:ext cx="4353104" cy="29013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5FBE5C-6257-A240-94B3-8A68E6EAFB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6829" y="208258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29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489484" y="-17511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148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กลุ่ม 5"/>
          <p:cNvGrpSpPr/>
          <p:nvPr/>
        </p:nvGrpSpPr>
        <p:grpSpPr>
          <a:xfrm>
            <a:off x="4011331" y="1043348"/>
            <a:ext cx="9004338" cy="3100265"/>
            <a:chOff x="4011332" y="1043348"/>
            <a:chExt cx="8124965" cy="2497680"/>
          </a:xfrm>
        </p:grpSpPr>
        <p:sp>
          <p:nvSpPr>
            <p:cNvPr id="18" name="สี่เหลี่ยมผืนผ้ามุมมน 17"/>
            <p:cNvSpPr/>
            <p:nvPr/>
          </p:nvSpPr>
          <p:spPr>
            <a:xfrm>
              <a:off x="4011332" y="1043348"/>
              <a:ext cx="8010986" cy="2497680"/>
            </a:xfrm>
            <a:prstGeom prst="roundRect">
              <a:avLst>
                <a:gd name="adj" fmla="val 11857"/>
              </a:avLst>
            </a:prstGeom>
            <a:solidFill>
              <a:srgbClr val="D9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สี่เหลี่ยมผืนผ้า 7"/>
            <p:cNvSpPr/>
            <p:nvPr/>
          </p:nvSpPr>
          <p:spPr>
            <a:xfrm>
              <a:off x="4132286" y="1304282"/>
              <a:ext cx="8004011" cy="2157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th-TH" sz="2400" dirty="0">
                  <a:effectLst/>
                  <a:ea typeface="Calibri" panose="020F0502020204030204" pitchFamily="34" charset="0"/>
                  <a:cs typeface="TH SarabunPSK" panose="020B0500040200020003" pitchFamily="34" charset="-34"/>
                </a:rPr>
                <a:t>การจัดการศึกษาเรียนร่วมหลักสูตรอาชีวศึกษาและมัธยมศึกษาตอนปลาย (ทวิศึกษา) </a:t>
              </a:r>
              <a:r>
                <a:rPr lang="en-US" sz="2400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</a:rPr>
                <a:t>      </a:t>
              </a:r>
              <a:r>
                <a:rPr lang="th-TH" sz="2400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</a:rPr>
                <a:t>เป็นการพัฒนาหลักสูตรต่อเนื่องเชื่อมโยงการศึกษาขั้นพื้นฐาน (ทวิศึกษา)และมัธยมศึกษาตอนปลาย ได้มีความรู้ด้านอาชีพจากการปฏิบัติจริง ได้รับความร่วมมือจากอาชีวศึกษา คือวิทยาลัยการอาชีพเวียงเชียงรุ้ง กับ โรงเรียนวัดแก่นเหนือวิทยา เป็นการส่งเสริมให้ผู้เรียนได้รับวุฒิการศึกษา ทั้ง </a:t>
              </a:r>
              <a:r>
                <a:rPr lang="en-US" sz="2400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</a:rPr>
                <a:t>2 </a:t>
              </a:r>
              <a:r>
                <a:rPr lang="th-TH" sz="2400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</a:rPr>
                <a:t>วุฒิ  มัธยมศึกษาปีที่ </a:t>
              </a:r>
              <a:r>
                <a:rPr lang="en-US" sz="2400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</a:rPr>
                <a:t>6 </a:t>
              </a:r>
              <a:r>
                <a:rPr lang="th-TH" sz="2400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</a:rPr>
                <a:t>และ วุฒิ ปวช. ซึ่งสอดคล้องกับนโยบายรัฐบาลที่ต้องการผลิตกำลังคนระดับฝีมือที่มีคุณภาพและมาตรฐานให้มีปริมาณเพียงพอ และตรงตามความต้องการของตลาดแรงงาน ส่งเสริมการมีอาชีพและการมีงานทำ</a:t>
              </a:r>
              <a:endPara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</p:grpSp>
      <p:grpSp>
        <p:nvGrpSpPr>
          <p:cNvPr id="13" name="กลุ่ม 12"/>
          <p:cNvGrpSpPr/>
          <p:nvPr/>
        </p:nvGrpSpPr>
        <p:grpSpPr>
          <a:xfrm>
            <a:off x="4096297" y="4246180"/>
            <a:ext cx="8208914" cy="3610318"/>
            <a:chOff x="4011329" y="5690759"/>
            <a:chExt cx="8208914" cy="3610318"/>
          </a:xfrm>
        </p:grpSpPr>
        <p:sp>
          <p:nvSpPr>
            <p:cNvPr id="39" name="สี่เหลี่ยมผืนผ้ามุมมน 38"/>
            <p:cNvSpPr/>
            <p:nvPr/>
          </p:nvSpPr>
          <p:spPr>
            <a:xfrm>
              <a:off x="4011329" y="5690759"/>
              <a:ext cx="8208914" cy="3112504"/>
            </a:xfrm>
            <a:prstGeom prst="roundRect">
              <a:avLst>
                <a:gd name="adj" fmla="val 11857"/>
              </a:avLst>
            </a:prstGeom>
            <a:solidFill>
              <a:srgbClr val="BDE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สี่เหลี่ยมผืนผ้า 11"/>
            <p:cNvSpPr/>
            <p:nvPr/>
          </p:nvSpPr>
          <p:spPr>
            <a:xfrm>
              <a:off x="4248460" y="5977090"/>
              <a:ext cx="7642226" cy="33239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indent="457200">
                <a:spcBef>
                  <a:spcPts val="275"/>
                </a:spcBef>
                <a:spcAft>
                  <a:spcPts val="0"/>
                </a:spcAft>
              </a:pPr>
              <a:r>
                <a:rPr lang="th-TH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H SarabunPSK" panose="020B0500040200020003" pitchFamily="34" charset="-34"/>
                </a:rPr>
                <a:t>การเรียนการสอนแบบคู่</a:t>
              </a:r>
              <a:r>
                <a:rPr lang="th-TH" sz="2400" dirty="0">
                  <a:latin typeface="Times New Roman" panose="02020603050405020304" pitchFamily="18" charset="0"/>
                  <a:ea typeface="Calibri" panose="020F0502020204030204" pitchFamily="34" charset="0"/>
                  <a:cs typeface="TH SarabunPSK" panose="020B0500040200020003" pitchFamily="34" charset="-34"/>
                </a:rPr>
                <a:t>ขนาน</a:t>
              </a:r>
              <a:r>
                <a:rPr lang="th-TH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H SarabunPSK" panose="020B0500040200020003" pitchFamily="34" charset="-34"/>
                </a:rPr>
                <a:t>มีประโยชน์หลายประการ ช่วยให้นัก</a:t>
              </a:r>
              <a:r>
                <a:rPr lang="th-TH" sz="2400" dirty="0">
                  <a:latin typeface="Times New Roman" panose="02020603050405020304" pitchFamily="18" charset="0"/>
                  <a:ea typeface="Calibri" panose="020F0502020204030204" pitchFamily="34" charset="0"/>
                  <a:cs typeface="TH SarabunPSK" panose="020B0500040200020003" pitchFamily="34" charset="-34"/>
                </a:rPr>
                <a:t>เรียน</a:t>
              </a:r>
              <a:r>
                <a:rPr lang="th-TH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H SarabunPSK" panose="020B0500040200020003" pitchFamily="34" charset="-34"/>
                </a:rPr>
                <a:t>ได้รับทักษะและความรู้เฉพาะด้านอุตสาหกรรม ทำให้พวกเขามีงานทำมากขึ้นเมื่อสำเร็จการศึกษา นอกจากนี้ยังช่วยให้พวกเขาพัฒนาจรรยาบรรณในการทำงานที่แข็งแกร่ง ความสามารถในการแก้ปัญหา และทักษะการสื่อสารที่มีประสิทธิภาพ นอกจากนี้ ยังช่วยให้ธุรกิจมีกลุ่มบุคคลที่มีทักษะและคุณสมบัติซึ่งพร้อมที่จะช่วยเหลือพนักงานโดยรวมแล้ว การเรียนการสอนแบบทวิศึกษามอบประสบการณ์การเรียนรู้ที่ครอบคลุมและรอบด้าน ซึ่งเตรียมนักเรียนให้พร้อมสำหรับการเปลี่ยนผ่านจากการศึกษาไปสู่การจ้างงานที่ประสบความสำเร็จ </a:t>
              </a:r>
              <a:endPara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br>
                <a:rPr lang="th-TH" sz="1800" dirty="0">
                  <a:effectLst/>
                  <a:ea typeface="Calibri" panose="020F0502020204030204" pitchFamily="34" charset="0"/>
                  <a:cs typeface="TH SarabunPSK" panose="020B0500040200020003" pitchFamily="34" charset="-34"/>
                </a:rPr>
              </a:br>
              <a:endPara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</p:grpSp>
      <p:grpSp>
        <p:nvGrpSpPr>
          <p:cNvPr id="5" name="กลุ่ม 4"/>
          <p:cNvGrpSpPr/>
          <p:nvPr/>
        </p:nvGrpSpPr>
        <p:grpSpPr>
          <a:xfrm>
            <a:off x="2847601" y="98564"/>
            <a:ext cx="8944353" cy="1077218"/>
            <a:chOff x="3037075" y="330246"/>
            <a:chExt cx="8231768" cy="1077218"/>
          </a:xfrm>
        </p:grpSpPr>
        <p:sp>
          <p:nvSpPr>
            <p:cNvPr id="3" name="สี่เหลี่ยมผืนผ้า 2"/>
            <p:cNvSpPr/>
            <p:nvPr/>
          </p:nvSpPr>
          <p:spPr>
            <a:xfrm>
              <a:off x="3371437" y="330246"/>
              <a:ext cx="789740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3200" b="1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บทสรุปการจัดการศึกษาร่วมหลักสูตรอาชีวศึกษาและมัธยมศึกษาตอนปลาย(ทวิศึกษา)</a:t>
              </a:r>
              <a:endParaRPr lang="th-TH" sz="32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" name="เครื่องหมายบั้ง 3"/>
            <p:cNvSpPr/>
            <p:nvPr/>
          </p:nvSpPr>
          <p:spPr>
            <a:xfrm>
              <a:off x="3037075" y="503510"/>
              <a:ext cx="233917" cy="233917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9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4FFD0B27-C9C1-47BF-8278-96D9A9319FC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5F1D1-B171-A042-871D-5419BBAFDF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89" y="994049"/>
            <a:ext cx="2254734" cy="16910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6D3F90-728A-4C48-AD6C-73FF4A6EC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6" y="5023449"/>
            <a:ext cx="2325604" cy="174459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93B239-36BA-6D41-9E90-C26782E0B3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89" y="2924482"/>
            <a:ext cx="2311185" cy="173338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46CCD1F-095F-5644-A29A-8657DF12A5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206" y="-2385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0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0D58-F8E2-974F-BF36-B87F36536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216" y="510273"/>
            <a:ext cx="10493579" cy="1142500"/>
          </a:xfrm>
        </p:spPr>
        <p:txBody>
          <a:bodyPr>
            <a:normAutofit/>
          </a:bodyPr>
          <a:lstStyle/>
          <a:p>
            <a:r>
              <a:rPr lang="th-TH" b="1" dirty="0">
                <a:solidFill>
                  <a:srgbClr val="0070C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ผลการดำเนินการเรียนการสอนแบบทวิศึกษา (แผนกช่างยนต์)</a:t>
            </a:r>
            <a:br>
              <a:rPr lang="th-TH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2EFA11-9571-9640-89DB-B753A04F40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750" y="1081523"/>
            <a:ext cx="11988800" cy="340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CD3AAC-74A5-9145-B2F1-3C32829DCF71}"/>
              </a:ext>
            </a:extLst>
          </p:cNvPr>
          <p:cNvSpPr txBox="1"/>
          <p:nvPr/>
        </p:nvSpPr>
        <p:spPr>
          <a:xfrm>
            <a:off x="601163" y="4658461"/>
            <a:ext cx="1211997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solidFill>
                  <a:srgbClr val="0070C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นักเรียนได้เรียนรู้ถึงความสำคัญของงานช่างยนต์ สามารถนำไปเป็นอาชีพช่างยนต์ และพัฒนาต่อไปเป็นเจ้าของกิจการที่เกี่ยวกับยานยนต์ ไปประกอบอาชีพ และเปิดเป็นธุรกิจส่วนตัว สามารถนำความรู้วุฒิ ปวช.(ช่างยนต์) และวุฒิ ม.6 จากโรงเรียนวัดแก่นเหนือวิทยา นำไปต่อยอดการเรียนให้สูงขึ้นไปเพื่อประกอบอาชีพในอนาคต ส่วนวุฒิ ปวช.(ช่างยนต์) ที่ได้สามารถนำไปประกอบอาชีพได้ และสมัครเข้าทำงานได้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132E85-5CBB-0B4F-809B-1DF20DF56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995" y="120369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13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Sai\งาน 3,6\Slide_PPT\cs ม.6\newspaper-page-realistic-vintage\25429 [Converted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223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8" y="2876551"/>
            <a:ext cx="1359781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 rot="21343087">
            <a:off x="552521" y="-127238"/>
            <a:ext cx="12500134" cy="7448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สี่เหลี่ยมผืนผ้า 39"/>
          <p:cNvSpPr/>
          <p:nvPr/>
        </p:nvSpPr>
        <p:spPr>
          <a:xfrm>
            <a:off x="1086929" y="7350519"/>
            <a:ext cx="11717052" cy="46681"/>
          </a:xfrm>
          <a:prstGeom prst="rect">
            <a:avLst/>
          </a:prstGeom>
          <a:solidFill>
            <a:srgbClr val="2992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h-TH" sz="2800" b="1" i="0" u="none" strike="noStrike" kern="1200" cap="none" spc="0" baseline="0" dirty="0">
              <a:solidFill>
                <a:srgbClr val="FFFFFF"/>
              </a:solidFill>
              <a:uFillTx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148" name="Picture 4" descr="Z:\Sai\งาน 3,6\Slide_PPT\cs ม.6\live-streaming-background\372507-PC1V94-990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0360">
            <a:off x="166707" y="3541995"/>
            <a:ext cx="1034394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สี่เหลี่ยมผืนผ้ามุมมน 14"/>
          <p:cNvSpPr/>
          <p:nvPr/>
        </p:nvSpPr>
        <p:spPr>
          <a:xfrm>
            <a:off x="2297251" y="5348919"/>
            <a:ext cx="7110086" cy="7566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651685" y="5412359"/>
            <a:ext cx="82533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ทำงานเป็นทีม ซื่อสัตย์ ตรงต่อเวลา สวัสดีครับ</a:t>
            </a:r>
          </a:p>
          <a:p>
            <a:endParaRPr lang="en-US" sz="44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8" name="รูปภาพ 119">
            <a:hlinkClick r:id="rId6" action="ppaction://hlinksldjump"/>
            <a:extLst>
              <a:ext uri="{FF2B5EF4-FFF2-40B4-BE49-F238E27FC236}">
                <a16:creationId xmlns:a16="http://schemas.microsoft.com/office/drawing/2014/main" id="{FE90A568-0E84-4278-AB37-A34992F032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9354" y="7132667"/>
            <a:ext cx="299025" cy="2784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60B500C-CDE0-454E-9919-45CF565178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851" y="893386"/>
            <a:ext cx="6544344" cy="435934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2FF72D4-22A5-9F46-8886-CA435C9F27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498" y="217857"/>
            <a:ext cx="1347305" cy="1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94842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{32690BED-C874-4548-A33F-1BD66E33F75A}tf10001119</Template>
  <TotalTime>9870</TotalTime>
  <Words>1217</Words>
  <Application>Microsoft Macintosh PowerPoint</Application>
  <PresentationFormat>Custom</PresentationFormat>
  <Paragraphs>59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Helvetica</vt:lpstr>
      <vt:lpstr>TH Sarabun New</vt:lpstr>
      <vt:lpstr>TH SarabunPSK</vt:lpstr>
      <vt:lpstr>Avenir Next</vt:lpstr>
      <vt:lpstr>Cordia New</vt:lpstr>
      <vt:lpstr>Times New Roman</vt:lpstr>
      <vt:lpstr>Gill Sans MT</vt:lpstr>
      <vt:lpstr>Calibri</vt:lpstr>
      <vt:lpstr>Arial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ผลการดำเนินการเรียนการสอนแบบทวิศึกษา (แผนกช่างยนต์)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Paradon Ponsai</dc:creator>
  <cp:lastModifiedBy>Microsoft Office User</cp:lastModifiedBy>
  <cp:revision>529</cp:revision>
  <dcterms:created xsi:type="dcterms:W3CDTF">2017-09-19T00:56:44Z</dcterms:created>
  <dcterms:modified xsi:type="dcterms:W3CDTF">2023-07-21T03:00:00Z</dcterms:modified>
</cp:coreProperties>
</file>